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72" r:id="rId4"/>
    <p:sldId id="281" r:id="rId5"/>
    <p:sldId id="282" r:id="rId6"/>
    <p:sldId id="283" r:id="rId7"/>
    <p:sldId id="284" r:id="rId8"/>
    <p:sldId id="285" r:id="rId9"/>
    <p:sldId id="286" r:id="rId10"/>
    <p:sldId id="287" r:id="rId11"/>
    <p:sldId id="288" r:id="rId12"/>
    <p:sldId id="291" r:id="rId13"/>
    <p:sldId id="292" r:id="rId14"/>
    <p:sldId id="293" r:id="rId15"/>
    <p:sldId id="294" r:id="rId16"/>
    <p:sldId id="295" r:id="rId17"/>
    <p:sldId id="298" r:id="rId18"/>
    <p:sldId id="299" r:id="rId19"/>
    <p:sldId id="300" r:id="rId20"/>
    <p:sldId id="301" r:id="rId21"/>
    <p:sldId id="302" r:id="rId22"/>
    <p:sldId id="304" r:id="rId23"/>
    <p:sldId id="305" r:id="rId24"/>
    <p:sldId id="306" r:id="rId25"/>
    <p:sldId id="307" r:id="rId26"/>
    <p:sldId id="271"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12700" cap="flat">
              <a:solidFill>
                <a:srgbClr val="F0F0F0"/>
              </a:solidFill>
              <a:prstDash val="solid"/>
              <a:miter lim="400000"/>
            </a:ln>
          </a:bottom>
          <a:insideH>
            <a:ln w="1270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103245"/>
              <a:satOff val="-16002"/>
              <a:lumOff val="283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p:restoredTop sz="94677"/>
  </p:normalViewPr>
  <p:slideViewPr>
    <p:cSldViewPr snapToGrid="0" snapToObjects="1">
      <p:cViewPr varScale="1">
        <p:scale>
          <a:sx n="77" d="100"/>
          <a:sy n="77" d="100"/>
        </p:scale>
        <p:origin x="304"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81981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435100" y="3454400"/>
            <a:ext cx="21526500" cy="3568700"/>
          </a:xfrm>
          <a:prstGeom prst="rect">
            <a:avLst/>
          </a:prstGeom>
        </p:spPr>
        <p:txBody>
          <a:bodyPr anchor="b"/>
          <a:lstStyle/>
          <a:p>
            <a:r>
              <a:t>标题文本</a:t>
            </a:r>
          </a:p>
        </p:txBody>
      </p:sp>
      <p:sp>
        <p:nvSpPr>
          <p:cNvPr id="12" name="正文级别 1…"/>
          <p:cNvSpPr txBox="1">
            <a:spLocks noGrp="1"/>
          </p:cNvSpPr>
          <p:nvPr>
            <p:ph type="body" sz="quarter" idx="1"/>
          </p:nvPr>
        </p:nvSpPr>
        <p:spPr>
          <a:xfrm>
            <a:off x="1435100" y="7264400"/>
            <a:ext cx="21526500" cy="12319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141703583_2880x1921.jpeg"/>
          <p:cNvSpPr>
            <a:spLocks noGrp="1"/>
          </p:cNvSpPr>
          <p:nvPr>
            <p:ph type="pic" idx="21"/>
          </p:nvPr>
        </p:nvSpPr>
        <p:spPr>
          <a:xfrm>
            <a:off x="4597400" y="177800"/>
            <a:ext cx="15180471" cy="10125584"/>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21" name="标题文本"/>
          <p:cNvSpPr txBox="1">
            <a:spLocks noGrp="1"/>
          </p:cNvSpPr>
          <p:nvPr>
            <p:ph type="title"/>
          </p:nvPr>
        </p:nvSpPr>
        <p:spPr>
          <a:xfrm>
            <a:off x="1435100" y="9677400"/>
            <a:ext cx="21526500" cy="1524000"/>
          </a:xfrm>
          <a:prstGeom prst="rect">
            <a:avLst/>
          </a:prstGeom>
        </p:spPr>
        <p:txBody>
          <a:bodyPr anchor="b"/>
          <a:lstStyle/>
          <a:p>
            <a:r>
              <a:t>标题文本</a:t>
            </a:r>
          </a:p>
        </p:txBody>
      </p:sp>
      <p:sp>
        <p:nvSpPr>
          <p:cNvPr id="22" name="正文级别 1…"/>
          <p:cNvSpPr txBox="1">
            <a:spLocks noGrp="1"/>
          </p:cNvSpPr>
          <p:nvPr>
            <p:ph type="body" sz="quarter" idx="1"/>
          </p:nvPr>
        </p:nvSpPr>
        <p:spPr>
          <a:xfrm>
            <a:off x="1435100" y="11430000"/>
            <a:ext cx="21526500" cy="12827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55253" y="13004800"/>
            <a:ext cx="453238" cy="461366"/>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422400" y="4940300"/>
            <a:ext cx="21526500" cy="3822700"/>
          </a:xfrm>
          <a:prstGeom prst="rect">
            <a:avLst/>
          </a:prstGeom>
        </p:spPr>
        <p:txBody>
          <a:bodyPr/>
          <a:lstStyle/>
          <a:p>
            <a:r>
              <a:t>标题文本</a:t>
            </a:r>
          </a:p>
        </p:txBody>
      </p:sp>
      <p:sp>
        <p:nvSpPr>
          <p:cNvPr id="31" name="幻灯片编号"/>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xfrm>
            <a:off x="1435100" y="3898900"/>
            <a:ext cx="21526500" cy="80518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21"/>
          </p:nvPr>
        </p:nvSpPr>
        <p:spPr>
          <a:xfrm>
            <a:off x="13322300" y="2184400"/>
            <a:ext cx="11519605" cy="10756121"/>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66" name="标题文本"/>
          <p:cNvSpPr txBox="1">
            <a:spLocks noGrp="1"/>
          </p:cNvSpPr>
          <p:nvPr>
            <p:ph type="title"/>
          </p:nvPr>
        </p:nvSpPr>
        <p:spPr>
          <a:xfrm>
            <a:off x="1435100" y="1003300"/>
            <a:ext cx="21526500" cy="2209800"/>
          </a:xfrm>
          <a:prstGeom prst="rect">
            <a:avLst/>
          </a:prstGeom>
        </p:spPr>
        <p:txBody>
          <a:bodyPr/>
          <a:lstStyle/>
          <a:p>
            <a:r>
              <a:t>标题文本</a:t>
            </a:r>
          </a:p>
        </p:txBody>
      </p:sp>
      <p:sp>
        <p:nvSpPr>
          <p:cNvPr id="67" name="正文级别 1…"/>
          <p:cNvSpPr txBox="1">
            <a:spLocks noGrp="1"/>
          </p:cNvSpPr>
          <p:nvPr>
            <p:ph type="body" sz="half" idx="1"/>
          </p:nvPr>
        </p:nvSpPr>
        <p:spPr>
          <a:xfrm>
            <a:off x="1422400" y="3302000"/>
            <a:ext cx="10109200" cy="9398000"/>
          </a:xfrm>
          <a:prstGeom prst="rect">
            <a:avLst/>
          </a:prstGeom>
        </p:spPr>
        <p:txBody>
          <a:bodyPr/>
          <a:lstStyle>
            <a:lvl1pPr marL="457200" indent="-457200">
              <a:spcBef>
                <a:spcPts val="4500"/>
              </a:spcBef>
              <a:defRPr sz="3800"/>
            </a:lvl1pPr>
            <a:lvl2pPr marL="914400" indent="-457200">
              <a:spcBef>
                <a:spcPts val="4500"/>
              </a:spcBef>
              <a:defRPr sz="3800"/>
            </a:lvl2pPr>
            <a:lvl3pPr marL="1371600" indent="-457200">
              <a:spcBef>
                <a:spcPts val="4500"/>
              </a:spcBef>
              <a:defRPr sz="3800"/>
            </a:lvl3pPr>
            <a:lvl4pPr marL="1828800" indent="-457200">
              <a:spcBef>
                <a:spcPts val="4500"/>
              </a:spcBef>
              <a:defRPr sz="3800"/>
            </a:lvl4pPr>
            <a:lvl5pPr marL="2286000" indent="-4572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21"/>
          </p:nvPr>
        </p:nvSpPr>
        <p:spPr>
          <a:xfrm>
            <a:off x="13868400" y="6375400"/>
            <a:ext cx="9194800" cy="6570182"/>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4" name="图像"/>
          <p:cNvSpPr>
            <a:spLocks noGrp="1"/>
          </p:cNvSpPr>
          <p:nvPr>
            <p:ph type="pic" sz="half" idx="22"/>
          </p:nvPr>
        </p:nvSpPr>
        <p:spPr>
          <a:xfrm>
            <a:off x="13550900" y="-419100"/>
            <a:ext cx="9512300" cy="95123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5" name="图像"/>
          <p:cNvSpPr>
            <a:spLocks noGrp="1"/>
          </p:cNvSpPr>
          <p:nvPr>
            <p:ph type="pic" idx="23"/>
          </p:nvPr>
        </p:nvSpPr>
        <p:spPr>
          <a:xfrm>
            <a:off x="1346200" y="596900"/>
            <a:ext cx="13030200" cy="121666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63500" y="-1270000"/>
            <a:ext cx="24510997" cy="16349175"/>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435100" y="1574800"/>
            <a:ext cx="21526500" cy="1056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435100" y="330200"/>
            <a:ext cx="21526500" cy="3568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11955253" y="13047167"/>
            <a:ext cx="453238" cy="461366"/>
          </a:xfrm>
          <a:prstGeom prst="rect">
            <a:avLst/>
          </a:prstGeom>
          <a:ln w="12700">
            <a:miter lim="400000"/>
          </a:ln>
        </p:spPr>
        <p:txBody>
          <a:bodyPr wrap="none" lIns="50800" tIns="50800" rIns="50800" bIns="50800" anchor="ctr">
            <a:spAutoFit/>
          </a:bodyPr>
          <a:lstStyle>
            <a:lvl1pPr>
              <a:defRPr sz="2400">
                <a:latin typeface="+mn-lt"/>
                <a:ea typeface="+mn-ea"/>
                <a:cs typeface="+mn-cs"/>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9" r:id="rId9"/>
  </p:sldLayoutIdLst>
  <p:transition spd="med"/>
  <p:txStyles>
    <p:titleStyle>
      <a:lvl1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9pPr>
    </p:titleStyle>
    <p:bodyStyle>
      <a:lvl1pPr marL="5461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10922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16383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21844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27305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32766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38227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43688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49149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kaggle.com/datasets/cangnan/hefeipm25?select=train.cs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Grp="1" noChangeAspect="1"/>
          </p:cNvPicPr>
          <p:nvPr>
            <p:ph type="pic" idx="21"/>
          </p:nvPr>
        </p:nvPicPr>
        <p:blipFill>
          <a:blip r:embed="rId2"/>
          <a:srcRect l="661" t="9563" r="16653" b="1409"/>
          <a:stretch>
            <a:fillRect/>
          </a:stretch>
        </p:blipFill>
        <p:spPr>
          <a:xfrm>
            <a:off x="14379402" y="3136900"/>
            <a:ext cx="9525000" cy="9575800"/>
          </a:xfrm>
          <a:prstGeom prst="rect">
            <a:avLst/>
          </a:prstGeom>
        </p:spPr>
      </p:pic>
      <p:sp>
        <p:nvSpPr>
          <p:cNvPr id="120" name="数据结构答辩"/>
          <p:cNvSpPr txBox="1">
            <a:spLocks noGrp="1"/>
          </p:cNvSpPr>
          <p:nvPr>
            <p:ph type="title"/>
          </p:nvPr>
        </p:nvSpPr>
        <p:spPr>
          <a:prstGeom prst="rect">
            <a:avLst/>
          </a:prstGeom>
        </p:spPr>
        <p:txBody>
          <a:bodyPr>
            <a:normAutofit/>
          </a:bodyPr>
          <a:lstStyle/>
          <a:p>
            <a:r>
              <a:rPr lang="zh-CN" altLang="en-US" dirty="0"/>
              <a:t>机器学习课程设计答辩</a:t>
            </a:r>
          </a:p>
        </p:txBody>
      </p:sp>
      <p:sp>
        <p:nvSpPr>
          <p:cNvPr id="121" name="汉诺塔问题…"/>
          <p:cNvSpPr txBox="1">
            <a:spLocks noGrp="1"/>
          </p:cNvSpPr>
          <p:nvPr>
            <p:ph type="body" sz="half" idx="1"/>
          </p:nvPr>
        </p:nvSpPr>
        <p:spPr>
          <a:xfrm>
            <a:off x="266007" y="3136900"/>
            <a:ext cx="14113395" cy="9652000"/>
          </a:xfrm>
          <a:prstGeom prst="rect">
            <a:avLst/>
          </a:prstGeom>
        </p:spPr>
        <p:txBody>
          <a:bodyPr>
            <a:normAutofit fontScale="85000" lnSpcReduction="10000"/>
          </a:bodyPr>
          <a:lstStyle/>
          <a:p>
            <a:pPr marL="457199" indent="-457199">
              <a:defRPr sz="8800"/>
            </a:pPr>
            <a:r>
              <a:rPr lang="zh-CN" altLang="en-US" dirty="0"/>
              <a:t>基于线性回归的</a:t>
            </a:r>
            <a:r>
              <a:rPr lang="en" altLang="zh-CN" dirty="0"/>
              <a:t>PM</a:t>
            </a:r>
            <a:r>
              <a:rPr lang="zh-CN" altLang="en-US" dirty="0"/>
              <a:t>指标预测模型设计与实现</a:t>
            </a:r>
            <a:endParaRPr lang="en-US" altLang="zh-CN" dirty="0"/>
          </a:p>
          <a:p>
            <a:pPr marL="457199" indent="-457199">
              <a:defRPr sz="8800"/>
            </a:pPr>
            <a:r>
              <a:rPr lang="en-US" dirty="0"/>
              <a:t>Design and Implementation of PM Index Prediction Model Based on Linear Regression</a:t>
            </a:r>
          </a:p>
          <a:p>
            <a:pPr marL="457199" indent="-457199">
              <a:defRPr sz="8800"/>
            </a:pPr>
            <a:r>
              <a:rPr dirty="0"/>
              <a:t>20级智能科学与技术一班</a:t>
            </a:r>
            <a:endParaRPr lang="en-US" dirty="0"/>
          </a:p>
          <a:p>
            <a:pPr marL="457199" indent="-457199">
              <a:defRPr sz="8800">
                <a:effectLst/>
              </a:defRPr>
            </a:pPr>
            <a:r>
              <a:rPr lang="zh-CN" altLang="en-US" dirty="0"/>
              <a:t>孙成</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a:bodyPr>
              <a:lstStyle/>
              <a:p>
                <a:pPr algn="just">
                  <a:lnSpc>
                    <a:spcPct val="120000"/>
                  </a:lnSpc>
                  <a:spcBef>
                    <a:spcPts val="1300"/>
                  </a:spcBef>
                  <a:spcAft>
                    <a:spcPts val="1300"/>
                  </a:spcAft>
                </a:pPr>
                <a:r>
                  <a:rPr lang="en-US"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 </a:t>
                </a:r>
                <a:r>
                  <a:rPr lang="zh-CN"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回归模型</a:t>
                </a:r>
                <a:endParaRPr lang="zh-CN"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20000"/>
                  </a:lnSpc>
                  <a:spcBef>
                    <a:spcPts val="1300"/>
                  </a:spcBef>
                  <a:spcAft>
                    <a:spcPts val="1300"/>
                  </a:spcAft>
                </a:pPr>
                <a:r>
                  <a:rPr lang="en-US" altLang="zh-CN" sz="1800" b="0" kern="100" dirty="0">
                    <a:solidFill>
                      <a:schemeClr val="tx1"/>
                    </a:solidFill>
                    <a:effectLst/>
                    <a:latin typeface="Times New Roman" panose="02020603050405020304" pitchFamily="18" charset="0"/>
                    <a:ea typeface="宋体" panose="02010600030101010101" pitchFamily="2" charset="-122"/>
                  </a:rPr>
                  <a:t>2.1.4</a:t>
                </a:r>
                <a:r>
                  <a:rPr lang="zh-CN" altLang="zh-CN" sz="1800" b="0" kern="100" dirty="0">
                    <a:solidFill>
                      <a:schemeClr val="tx1"/>
                    </a:solidFill>
                    <a:effectLst/>
                    <a:latin typeface="Times New Roman" panose="02020603050405020304" pitchFamily="18" charset="0"/>
                    <a:ea typeface="宋体" panose="02010600030101010101" pitchFamily="2" charset="-122"/>
                  </a:rPr>
                  <a:t>线性回归模型评估</a:t>
                </a:r>
                <a:endParaRPr lang="zh-CN" altLang="zh-CN" sz="1800" b="1" kern="100" dirty="0">
                  <a:solidFill>
                    <a:schemeClr val="tx1"/>
                  </a:solidFill>
                  <a:effectLst/>
                  <a:latin typeface="Times New Roman" panose="02020603050405020304" pitchFamily="18" charset="0"/>
                  <a:ea typeface="宋体" panose="02010600030101010101" pitchFamily="2" charset="-122"/>
                </a:endParaRPr>
              </a:p>
              <a:p>
                <a:pPr indent="228600" algn="just">
                  <a:lnSpc>
                    <a:spcPct val="120000"/>
                  </a:lnSpc>
                </a:pPr>
                <a:r>
                  <a:rPr lang="zh-CN" altLang="zh-CN" sz="1800" kern="100" dirty="0">
                    <a:solidFill>
                      <a:schemeClr val="tx1"/>
                    </a:solidFill>
                    <a:effectLst/>
                    <a:latin typeface="Helvetica Neue" panose="02000503000000020004" pitchFamily="2" charset="0"/>
                    <a:ea typeface="宋体" panose="02010600030101010101" pitchFamily="2" charset="-122"/>
                  </a:rPr>
                  <a:t>这里需要对该模型的进行检验评价，有以下几种方式</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20000"/>
                  </a:lnSpc>
                  <a:buFont typeface="+mj-lt"/>
                  <a:buAutoNum type="arabicParenR"/>
                </a:pPr>
                <a:r>
                  <a:rPr lang="en-US" altLang="zh-CN" sz="1800" kern="0" dirty="0">
                    <a:solidFill>
                      <a:schemeClr val="tx1"/>
                    </a:solidFill>
                    <a:effectLst/>
                    <a:latin typeface="Times New Roman" panose="02020603050405020304" pitchFamily="18" charset="0"/>
                    <a:ea typeface="宋体" panose="02010600030101010101" pitchFamily="2" charset="-122"/>
                  </a:rPr>
                  <a:t>SSE(</a:t>
                </a:r>
                <a:r>
                  <a:rPr lang="zh-CN" altLang="zh-CN" sz="1800" kern="0" dirty="0">
                    <a:solidFill>
                      <a:schemeClr val="tx1"/>
                    </a:solidFill>
                    <a:effectLst/>
                    <a:latin typeface="Times New Roman" panose="02020603050405020304" pitchFamily="18" charset="0"/>
                    <a:ea typeface="宋体" panose="02010600030101010101" pitchFamily="2" charset="-122"/>
                  </a:rPr>
                  <a:t>误差平方和</a:t>
                </a:r>
                <a:r>
                  <a:rPr lang="en-US" altLang="zh-CN" sz="1800" kern="0" dirty="0">
                    <a:solidFill>
                      <a:schemeClr val="tx1"/>
                    </a:solidFill>
                    <a:effectLst/>
                    <a:latin typeface="Times New Roman" panose="02020603050405020304" pitchFamily="18" charset="0"/>
                    <a:ea typeface="宋体" panose="02010600030101010101" pitchFamily="2" charset="-122"/>
                  </a:rPr>
                  <a:t>):</a:t>
                </a:r>
                <a:r>
                  <a:rPr lang="zh-CN" altLang="zh-CN" sz="1800" kern="0" dirty="0">
                    <a:solidFill>
                      <a:schemeClr val="tx1"/>
                    </a:solidFill>
                    <a:effectLst/>
                    <a:latin typeface="Times New Roman" panose="02020603050405020304" pitchFamily="18" charset="0"/>
                    <a:ea typeface="宋体" panose="02010600030101010101" pitchFamily="2" charset="-122"/>
                  </a:rPr>
                  <a:t>即求解实际值与在拟合线上的预测值的误差的平方和</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20000"/>
                  </a:lnSpc>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𝑆𝑆𝐸</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p>
                        <m:sSup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e>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indent="304800" algn="just">
                  <a:lnSpc>
                    <a:spcPct val="120000"/>
                  </a:lnSpc>
                </a:pPr>
                <a:r>
                  <a:rPr lang="zh-CN" altLang="zh-CN" sz="1800" kern="0" dirty="0">
                    <a:solidFill>
                      <a:schemeClr val="tx1"/>
                    </a:solidFill>
                    <a:effectLst/>
                    <a:latin typeface="Times New Roman" panose="02020603050405020304" pitchFamily="18" charset="0"/>
                    <a:ea typeface="宋体" panose="02010600030101010101" pitchFamily="2" charset="-122"/>
                  </a:rPr>
                  <a:t>其中</a:t>
                </a:r>
                <a:r>
                  <a:rPr lang="en-US" altLang="zh-CN" sz="1800" kern="0" dirty="0">
                    <a:solidFill>
                      <a:schemeClr val="tx1"/>
                    </a:solidFill>
                    <a:effectLst/>
                    <a:latin typeface="Times New Roman" panose="02020603050405020304" pitchFamily="18" charset="0"/>
                    <a:ea typeface="宋体" panose="02010600030101010101" pitchFamily="2" charset="-122"/>
                  </a:rPr>
                  <a:t>SSE</a:t>
                </a:r>
                <a:r>
                  <a:rPr lang="zh-CN" altLang="zh-CN" sz="1800" kern="0" dirty="0">
                    <a:solidFill>
                      <a:schemeClr val="tx1"/>
                    </a:solidFill>
                    <a:effectLst/>
                    <a:latin typeface="Times New Roman" panose="02020603050405020304" pitchFamily="18" charset="0"/>
                    <a:ea typeface="宋体" panose="02010600030101010101" pitchFamily="2" charset="-122"/>
                  </a:rPr>
                  <a:t>越接近于</a:t>
                </a:r>
                <a14:m>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rPr>
                      <m:t>𝜃</m:t>
                    </m:r>
                  </m:oMath>
                </a14:m>
                <a:r>
                  <a:rPr lang="zh-CN" altLang="zh-CN" sz="1800" kern="0" dirty="0">
                    <a:solidFill>
                      <a:schemeClr val="tx1"/>
                    </a:solidFill>
                    <a:effectLst/>
                    <a:latin typeface="Times New Roman" panose="02020603050405020304" pitchFamily="18" charset="0"/>
                    <a:ea typeface="宋体" panose="02010600030101010101" pitchFamily="2" charset="-122"/>
                  </a:rPr>
                  <a:t>说明拟合的效果越好</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20000"/>
                  </a:lnSpc>
                  <a:buFont typeface="+mj-lt"/>
                  <a:buAutoNum type="arabicParenR"/>
                </a:pPr>
                <a:r>
                  <a:rPr lang="en-US" altLang="zh-CN" sz="1800" kern="0" dirty="0">
                    <a:solidFill>
                      <a:schemeClr val="tx1"/>
                    </a:solidFill>
                    <a:effectLst/>
                    <a:latin typeface="Times New Roman" panose="02020603050405020304" pitchFamily="18" charset="0"/>
                    <a:ea typeface="宋体" panose="02010600030101010101" pitchFamily="2" charset="-122"/>
                  </a:rPr>
                  <a:t>MSE(</a:t>
                </a:r>
                <a:r>
                  <a:rPr lang="zh-CN" altLang="zh-CN" sz="1800" kern="0" dirty="0">
                    <a:solidFill>
                      <a:schemeClr val="tx1"/>
                    </a:solidFill>
                    <a:effectLst/>
                    <a:latin typeface="Times New Roman" panose="02020603050405020304" pitchFamily="18" charset="0"/>
                    <a:ea typeface="宋体" panose="02010600030101010101" pitchFamily="2" charset="-122"/>
                  </a:rPr>
                  <a:t>均方差、方差</a:t>
                </a:r>
                <a:r>
                  <a:rPr lang="en-US" altLang="zh-CN" sz="1800" kern="0" dirty="0">
                    <a:solidFill>
                      <a:schemeClr val="tx1"/>
                    </a:solidFill>
                    <a:effectLst/>
                    <a:latin typeface="Times New Roman" panose="02020603050405020304" pitchFamily="18" charset="0"/>
                    <a:ea typeface="宋体" panose="02010600030101010101" pitchFamily="2" charset="-122"/>
                  </a:rPr>
                  <a:t>)</a:t>
                </a:r>
                <a:r>
                  <a:rPr lang="zh-CN" altLang="zh-CN" sz="1800" kern="0" dirty="0">
                    <a:solidFill>
                      <a:schemeClr val="tx1"/>
                    </a:solidFill>
                    <a:effectLst/>
                    <a:latin typeface="Times New Roman" panose="02020603050405020304" pitchFamily="18" charset="0"/>
                    <a:ea typeface="宋体" panose="02010600030101010101" pitchFamily="2" charset="-122"/>
                  </a:rPr>
                  <a:t>：</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algn="just">
                  <a:lnSpc>
                    <a:spcPct val="120000"/>
                  </a:lnSpc>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𝑀𝑆𝐸</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𝑆𝑆𝐸</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den>
                      </m:f>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p>
                        <m:sSup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e>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20000"/>
                  </a:lnSpc>
                  <a:buFont typeface="+mj-lt"/>
                  <a:buAutoNum type="arabicParenR"/>
                </a:pPr>
                <a:r>
                  <a:rPr lang="en-US" altLang="zh-CN" sz="1800" kern="0" dirty="0">
                    <a:solidFill>
                      <a:schemeClr val="tx1"/>
                    </a:solidFill>
                    <a:effectLst/>
                    <a:latin typeface="Times New Roman" panose="02020603050405020304" pitchFamily="18" charset="0"/>
                    <a:ea typeface="宋体" panose="02010600030101010101" pitchFamily="2" charset="-122"/>
                  </a:rPr>
                  <a:t>RMSE(</a:t>
                </a:r>
                <a:r>
                  <a:rPr lang="zh-CN" altLang="zh-CN" sz="1800" kern="0" dirty="0">
                    <a:solidFill>
                      <a:schemeClr val="tx1"/>
                    </a:solidFill>
                    <a:effectLst/>
                    <a:latin typeface="Times New Roman" panose="02020603050405020304" pitchFamily="18" charset="0"/>
                    <a:ea typeface="宋体" panose="02010600030101010101" pitchFamily="2" charset="-122"/>
                  </a:rPr>
                  <a:t>均方根、标准差</a:t>
                </a:r>
                <a:r>
                  <a:rPr lang="en-US" altLang="zh-CN" sz="1800" kern="0" dirty="0">
                    <a:solidFill>
                      <a:schemeClr val="tx1"/>
                    </a:solidFill>
                    <a:effectLst/>
                    <a:latin typeface="Times New Roman" panose="02020603050405020304" pitchFamily="18" charset="0"/>
                    <a:ea typeface="宋体" panose="02010600030101010101" pitchFamily="2" charset="-122"/>
                  </a:rPr>
                  <a:t>)</a:t>
                </a:r>
                <a:r>
                  <a:rPr lang="zh-CN" altLang="zh-CN" sz="1800" kern="0" dirty="0">
                    <a:solidFill>
                      <a:schemeClr val="tx1"/>
                    </a:solidFill>
                    <a:effectLst/>
                    <a:latin typeface="Times New Roman" panose="02020603050405020304" pitchFamily="18" charset="0"/>
                    <a:ea typeface="宋体" panose="02010600030101010101" pitchFamily="2" charset="-122"/>
                  </a:rPr>
                  <a:t>：</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226695" indent="266700" algn="just">
                  <a:lnSpc>
                    <a:spcPct val="120000"/>
                  </a:lnSpc>
                </a:pPr>
                <a:r>
                  <a:rPr lang="zh-CN" altLang="zh-CN" sz="1800" kern="0" dirty="0">
                    <a:solidFill>
                      <a:schemeClr val="tx1"/>
                    </a:solidFill>
                    <a:effectLst/>
                    <a:latin typeface="Times New Roman" panose="02020603050405020304" pitchFamily="18" charset="0"/>
                    <a:ea typeface="宋体" panose="02010600030101010101" pitchFamily="2" charset="-122"/>
                  </a:rPr>
                  <a:t>该统计参数，也叫回归系统的拟合标准差，是</a:t>
                </a:r>
                <a:r>
                  <a:rPr lang="en-US" altLang="zh-CN" sz="1800" kern="0" dirty="0">
                    <a:solidFill>
                      <a:schemeClr val="tx1"/>
                    </a:solidFill>
                    <a:effectLst/>
                    <a:latin typeface="Times New Roman" panose="02020603050405020304" pitchFamily="18" charset="0"/>
                    <a:ea typeface="宋体" panose="02010600030101010101" pitchFamily="2" charset="-122"/>
                  </a:rPr>
                  <a:t>MSE</a:t>
                </a:r>
                <a:r>
                  <a:rPr lang="zh-CN" altLang="zh-CN" sz="1800" kern="0" dirty="0">
                    <a:solidFill>
                      <a:schemeClr val="tx1"/>
                    </a:solidFill>
                    <a:effectLst/>
                    <a:latin typeface="Times New Roman" panose="02020603050405020304" pitchFamily="18" charset="0"/>
                    <a:ea typeface="宋体" panose="02010600030101010101" pitchFamily="2" charset="-122"/>
                  </a:rPr>
                  <a:t>的平方根，公式如下</a:t>
                </a:r>
                <a:r>
                  <a:rPr lang="en-US" altLang="zh-CN" sz="1800" kern="0" dirty="0">
                    <a:solidFill>
                      <a:schemeClr val="tx1"/>
                    </a:solidFill>
                    <a:effectLst/>
                    <a:latin typeface="Times New Roman" panose="02020603050405020304" pitchFamily="18" charset="0"/>
                    <a:ea typeface="宋体" panose="02010600030101010101" pitchFamily="2" charset="-122"/>
                  </a:rPr>
                  <a:t>:</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228600" indent="266700" algn="just">
                  <a:lnSpc>
                    <a:spcPct val="120000"/>
                  </a:lnSpc>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𝑅𝑀𝑆𝐸</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ad>
                        <m:radPr>
                          <m:degHide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radPr>
                        <m:deg/>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𝑀𝑆𝐸</m:t>
                          </m:r>
                        </m:e>
                      </m:rad>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ad>
                        <m:radPr>
                          <m:degHide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radPr>
                        <m:deg/>
                        <m:e>
                          <m:r>
                            <m:rPr>
                              <m:sty m:val="p"/>
                            </m:rPr>
                            <a:rPr lang="en-US" altLang="zh-CN" sz="1800"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SSE</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e>
                      </m:rad>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ad>
                        <m:radPr>
                          <m:degHide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radPr>
                        <m:deg/>
                        <m:e>
                          <m:f>
                            <m:f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den>
                          </m:f>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p>
                            <m:sSup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e>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e>
                      </m:rad>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20000"/>
                  </a:lnSpc>
                  <a:buFont typeface="+mj-lt"/>
                  <a:buAutoNum type="arabicParenR"/>
                </a:pPr>
                <a:r>
                  <a:rPr lang="en-US" altLang="zh-CN" sz="1800" kern="0" dirty="0">
                    <a:solidFill>
                      <a:schemeClr val="tx1"/>
                    </a:solidFill>
                    <a:effectLst/>
                    <a:latin typeface="Times New Roman" panose="02020603050405020304" pitchFamily="18" charset="0"/>
                    <a:ea typeface="宋体" panose="02010600030101010101" pitchFamily="2" charset="-122"/>
                  </a:rPr>
                  <a:t>R-</a:t>
                </a:r>
                <a:r>
                  <a:rPr lang="en-US" altLang="zh-CN" sz="1800" kern="0" dirty="0" err="1">
                    <a:solidFill>
                      <a:schemeClr val="tx1"/>
                    </a:solidFill>
                    <a:effectLst/>
                    <a:latin typeface="Times New Roman" panose="02020603050405020304" pitchFamily="18" charset="0"/>
                    <a:ea typeface="宋体" panose="02010600030101010101" pitchFamily="2" charset="-122"/>
                  </a:rPr>
                  <a:t>squre</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20000"/>
                  </a:lnSpc>
                </a:pPr>
                <a:r>
                  <a:rPr lang="zh-CN" altLang="zh-CN" sz="1800" kern="0" dirty="0">
                    <a:solidFill>
                      <a:schemeClr val="tx1"/>
                    </a:solidFill>
                    <a:effectLst/>
                    <a:latin typeface="Times New Roman" panose="02020603050405020304" pitchFamily="18" charset="0"/>
                    <a:ea typeface="宋体" panose="02010600030101010101" pitchFamily="2" charset="-122"/>
                  </a:rPr>
                  <a:t>上面的几种衡量标准针对不同的模型会有不同的值， 数字之间没有可比性， 没有什么可读性，这里就有一种新的评价方法那就是</a:t>
                </a:r>
                <a:r>
                  <a:rPr lang="en-US" altLang="zh-CN" sz="1800" kern="0" dirty="0" err="1">
                    <a:solidFill>
                      <a:schemeClr val="tx1"/>
                    </a:solidFill>
                    <a:effectLst/>
                    <a:latin typeface="Times New Roman" panose="02020603050405020304" pitchFamily="18" charset="0"/>
                    <a:ea typeface="宋体" panose="02010600030101010101" pitchFamily="2" charset="-122"/>
                  </a:rPr>
                  <a:t>RSquare</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20000"/>
                  </a:lnSpc>
                </a:pPr>
                <a:r>
                  <a:rPr lang="zh-CN" altLang="zh-CN" sz="1800" kern="0" dirty="0">
                    <a:solidFill>
                      <a:schemeClr val="tx1"/>
                    </a:solidFill>
                    <a:effectLst/>
                    <a:latin typeface="Times New Roman" panose="02020603050405020304" pitchFamily="18" charset="0"/>
                    <a:ea typeface="宋体" panose="02010600030101010101" pitchFamily="2" charset="-122"/>
                  </a:rPr>
                  <a:t>计算逻辑为：</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20000"/>
                  </a:lnSpc>
                </a:pPr>
                <a:r>
                  <a:rPr lang="en-US" altLang="zh-CN" sz="1800" kern="0" dirty="0" err="1">
                    <a:solidFill>
                      <a:schemeClr val="tx1"/>
                    </a:solidFill>
                    <a:effectLst/>
                    <a:latin typeface="Times New Roman" panose="02020603050405020304" pitchFamily="18" charset="0"/>
                    <a:ea typeface="宋体" panose="02010600030101010101" pitchFamily="2" charset="-122"/>
                  </a:rPr>
                  <a:t>SSR:Sum</a:t>
                </a:r>
                <a:r>
                  <a:rPr lang="en-US" altLang="zh-CN" sz="1800" kern="0" dirty="0">
                    <a:solidFill>
                      <a:schemeClr val="tx1"/>
                    </a:solidFill>
                    <a:effectLst/>
                    <a:latin typeface="Times New Roman" panose="02020603050405020304" pitchFamily="18" charset="0"/>
                    <a:ea typeface="宋体" panose="02010600030101010101" pitchFamily="2" charset="-122"/>
                  </a:rPr>
                  <a:t> of squares of the regression</a:t>
                </a:r>
                <a:r>
                  <a:rPr lang="zh-CN" altLang="zh-CN" sz="1800" kern="0" dirty="0">
                    <a:solidFill>
                      <a:schemeClr val="tx1"/>
                    </a:solidFill>
                    <a:effectLst/>
                    <a:latin typeface="Times New Roman" panose="02020603050405020304" pitchFamily="18" charset="0"/>
                    <a:ea typeface="宋体" panose="02010600030101010101" pitchFamily="2" charset="-122"/>
                  </a:rPr>
                  <a:t>，即预测数据与原始数据均值之差的平方和</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algn="just">
                  <a:lnSpc>
                    <a:spcPct val="120000"/>
                  </a:lnSpc>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𝑆𝑆𝑇</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p>
                        <m:sSup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e>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20000"/>
                  </a:lnSpc>
                </a:pPr>
                <a:r>
                  <a:rPr lang="en-US" altLang="zh-CN" sz="1800" kern="0" dirty="0" err="1">
                    <a:solidFill>
                      <a:schemeClr val="tx1"/>
                    </a:solidFill>
                    <a:effectLst/>
                    <a:latin typeface="Times New Roman" panose="02020603050405020304" pitchFamily="18" charset="0"/>
                    <a:ea typeface="宋体" panose="02010600030101010101" pitchFamily="2" charset="-122"/>
                  </a:rPr>
                  <a:t>SST:Total</a:t>
                </a:r>
                <a:r>
                  <a:rPr lang="en-US" altLang="zh-CN" sz="1800" kern="0" dirty="0">
                    <a:solidFill>
                      <a:schemeClr val="tx1"/>
                    </a:solidFill>
                    <a:effectLst/>
                    <a:latin typeface="Times New Roman" panose="02020603050405020304" pitchFamily="18" charset="0"/>
                    <a:ea typeface="宋体" panose="02010600030101010101" pitchFamily="2" charset="-122"/>
                  </a:rPr>
                  <a:t> sum of squares</a:t>
                </a:r>
                <a:r>
                  <a:rPr lang="zh-CN" altLang="zh-CN" sz="1800" kern="0" dirty="0">
                    <a:solidFill>
                      <a:schemeClr val="tx1"/>
                    </a:solidFill>
                    <a:effectLst/>
                    <a:latin typeface="Times New Roman" panose="02020603050405020304" pitchFamily="18" charset="0"/>
                    <a:ea typeface="宋体" panose="02010600030101010101" pitchFamily="2" charset="-122"/>
                  </a:rPr>
                  <a:t>，即原始数据和均值之差的平方和</a:t>
                </a:r>
                <a:r>
                  <a:rPr lang="en-US" altLang="zh-CN" sz="1800" kern="0" dirty="0">
                    <a:solidFill>
                      <a:schemeClr val="tx1"/>
                    </a:solidFill>
                    <a:effectLst/>
                    <a:latin typeface="Times New Roman" panose="02020603050405020304" pitchFamily="18" charset="0"/>
                    <a:ea typeface="宋体" panose="02010600030101010101" pitchFamily="2" charset="-122"/>
                  </a:rPr>
                  <a:t>(</a:t>
                </a:r>
                <a:r>
                  <a:rPr lang="zh-CN" altLang="zh-CN" sz="1800" kern="0" dirty="0">
                    <a:solidFill>
                      <a:schemeClr val="tx1"/>
                    </a:solidFill>
                    <a:effectLst/>
                    <a:latin typeface="Times New Roman" panose="02020603050405020304" pitchFamily="18" charset="0"/>
                    <a:ea typeface="宋体" panose="02010600030101010101" pitchFamily="2" charset="-122"/>
                  </a:rPr>
                  <a:t>即为这组数据的方差</a:t>
                </a:r>
                <a:r>
                  <a:rPr lang="en-US" altLang="zh-CN" sz="1800" kern="0" dirty="0">
                    <a:solidFill>
                      <a:schemeClr val="tx1"/>
                    </a:solidFill>
                    <a:effectLst/>
                    <a:latin typeface="Times New Roman" panose="02020603050405020304" pitchFamily="18" charset="0"/>
                    <a:ea typeface="宋体" panose="02010600030101010101" pitchFamily="2" charset="-122"/>
                  </a:rPr>
                  <a:t>)</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algn="just">
                  <a:lnSpc>
                    <a:spcPct val="120000"/>
                  </a:lnSpc>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𝑆𝑆𝑇</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p>
                        <m:sSup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e>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20000"/>
                  </a:lnSpc>
                </a:pPr>
                <a:r>
                  <a:rPr lang="zh-CN" altLang="zh-CN" sz="1800" kern="0" dirty="0">
                    <a:solidFill>
                      <a:schemeClr val="tx1"/>
                    </a:solidFill>
                    <a:effectLst/>
                    <a:latin typeface="Times New Roman" panose="02020603050405020304" pitchFamily="18" charset="0"/>
                    <a:ea typeface="宋体" panose="02010600030101010101" pitchFamily="2" charset="-122"/>
                  </a:rPr>
                  <a:t>前提公式：</a:t>
                </a:r>
                <a:r>
                  <a:rPr lang="en-US" altLang="zh-CN" sz="1800" kern="0" dirty="0">
                    <a:solidFill>
                      <a:schemeClr val="tx1"/>
                    </a:solidFill>
                    <a:effectLst/>
                    <a:latin typeface="Times New Roman" panose="02020603050405020304" pitchFamily="18" charset="0"/>
                    <a:ea typeface="宋体" panose="02010600030101010101" pitchFamily="2" charset="-122"/>
                  </a:rPr>
                  <a:t>SST = SSE + SSR</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20000"/>
                  </a:lnSpc>
                </a:pPr>
                <a:r>
                  <a:rPr lang="zh-CN" altLang="zh-CN" sz="1800" kern="0" dirty="0">
                    <a:solidFill>
                      <a:schemeClr val="tx1"/>
                    </a:solidFill>
                    <a:effectLst/>
                    <a:latin typeface="Times New Roman" panose="02020603050405020304" pitchFamily="18" charset="0"/>
                    <a:ea typeface="宋体" panose="02010600030101010101" pitchFamily="2" charset="-122"/>
                  </a:rPr>
                  <a:t>最终的公式为：</a:t>
                </a:r>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algn="just">
                  <a:lnSpc>
                    <a:spcPct val="120000"/>
                  </a:lnSpc>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𝑅</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m:rPr>
                          <m:nor/>
                        </m:rPr>
                        <a:rPr lang="en-US" altLang="zh-CN" sz="1800" kern="0">
                          <a:solidFill>
                            <a:schemeClr val="tx1"/>
                          </a:solidFill>
                          <a:effectLst/>
                          <a:latin typeface="宋体" panose="02010600030101010101" pitchFamily="2" charset="-122"/>
                          <a:ea typeface="宋体" panose="02010600030101010101" pitchFamily="2" charset="-122"/>
                          <a:cs typeface="宋体" panose="02010600030101010101" pitchFamily="2" charset="-122"/>
                        </a:rPr>
                        <m:t> </m:t>
                      </m:r>
                      <m:r>
                        <m:rPr>
                          <m:nor/>
                        </m:rPr>
                        <a:rPr lang="en-US" altLang="zh-CN" sz="1800" kern="0">
                          <a:solidFill>
                            <a:schemeClr val="tx1"/>
                          </a:solidFill>
                          <a:effectLst/>
                          <a:latin typeface="宋体" panose="02010600030101010101" pitchFamily="2" charset="-122"/>
                          <a:ea typeface="宋体" panose="02010600030101010101" pitchFamily="2" charset="-122"/>
                          <a:cs typeface="宋体" panose="02010600030101010101" pitchFamily="2" charset="-122"/>
                        </a:rPr>
                        <m:t>square</m:t>
                      </m:r>
                      <m:r>
                        <m:rPr>
                          <m:nor/>
                        </m:rPr>
                        <a:rPr lang="en-US" altLang="zh-CN" sz="1800" kern="0">
                          <a:solidFill>
                            <a:schemeClr val="tx1"/>
                          </a:solidFill>
                          <a:effectLst/>
                          <a:latin typeface="宋体" panose="02010600030101010101" pitchFamily="2" charset="-122"/>
                          <a:ea typeface="宋体" panose="02010600030101010101" pitchFamily="2" charset="-122"/>
                          <a:cs typeface="宋体" panose="02010600030101010101" pitchFamily="2" charset="-122"/>
                        </a:rPr>
                        <m:t> </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𝑆𝑆𝑅</m:t>
                          </m:r>
                        </m:num>
                        <m:den>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𝑆𝑆𝑇</m:t>
                          </m:r>
                        </m:den>
                      </m:f>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𝑆𝑆𝑇</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𝑆𝑆𝐸</m:t>
                          </m:r>
                        </m:num>
                        <m:den>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𝑆𝑆𝑇</m:t>
                          </m:r>
                        </m:den>
                      </m:f>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f>
                        <m:f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𝑆𝑆𝐸</m:t>
                          </m:r>
                        </m:num>
                        <m:den>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𝑆𝑆𝑇</m:t>
                          </m:r>
                        </m:den>
                      </m:f>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20000"/>
                  </a:lnSpc>
                </a:pPr>
                <a:r>
                  <a:rPr lang="en-US" altLang="zh-CN" sz="1800" kern="0" dirty="0">
                    <a:solidFill>
                      <a:schemeClr val="tx1"/>
                    </a:solidFill>
                    <a:effectLst/>
                    <a:latin typeface="Times New Roman" panose="02020603050405020304" pitchFamily="18" charset="0"/>
                    <a:ea typeface="宋体" panose="02010600030101010101" pitchFamily="2" charset="-122"/>
                  </a:rPr>
                  <a:t>R-square“</a:t>
                </a:r>
                <a:r>
                  <a:rPr lang="zh-CN" altLang="zh-CN" sz="1800" kern="0" dirty="0">
                    <a:solidFill>
                      <a:schemeClr val="tx1"/>
                    </a:solidFill>
                    <a:effectLst/>
                    <a:latin typeface="Times New Roman" panose="02020603050405020304" pitchFamily="18" charset="0"/>
                    <a:ea typeface="宋体" panose="02010600030101010101" pitchFamily="2" charset="-122"/>
                  </a:rPr>
                  <a:t>确定系数</a:t>
                </a:r>
                <a:r>
                  <a:rPr lang="en-US" altLang="zh-CN" sz="1800" kern="0" dirty="0">
                    <a:solidFill>
                      <a:schemeClr val="tx1"/>
                    </a:solidFill>
                    <a:effectLst/>
                    <a:latin typeface="Times New Roman" panose="02020603050405020304" pitchFamily="18" charset="0"/>
                    <a:ea typeface="宋体" panose="02010600030101010101" pitchFamily="2" charset="-122"/>
                  </a:rPr>
                  <a:t>”</a:t>
                </a:r>
                <a:r>
                  <a:rPr lang="zh-CN" altLang="zh-CN" sz="1800" kern="0" dirty="0">
                    <a:solidFill>
                      <a:schemeClr val="tx1"/>
                    </a:solidFill>
                    <a:effectLst/>
                    <a:latin typeface="Times New Roman" panose="02020603050405020304" pitchFamily="18" charset="0"/>
                    <a:ea typeface="宋体" panose="02010600030101010101" pitchFamily="2" charset="-122"/>
                  </a:rPr>
                  <a:t>是定义为</a:t>
                </a:r>
                <a:r>
                  <a:rPr lang="en-US" altLang="zh-CN" sz="1800" kern="0" dirty="0">
                    <a:solidFill>
                      <a:schemeClr val="tx1"/>
                    </a:solidFill>
                    <a:effectLst/>
                    <a:latin typeface="Times New Roman" panose="02020603050405020304" pitchFamily="18" charset="0"/>
                    <a:ea typeface="宋体" panose="02010600030101010101" pitchFamily="2" charset="-122"/>
                  </a:rPr>
                  <a:t>SSR</a:t>
                </a:r>
                <a:r>
                  <a:rPr lang="zh-CN" altLang="zh-CN" sz="1800" kern="0" dirty="0">
                    <a:solidFill>
                      <a:schemeClr val="tx1"/>
                    </a:solidFill>
                    <a:effectLst/>
                    <a:latin typeface="Times New Roman" panose="02020603050405020304" pitchFamily="18" charset="0"/>
                    <a:ea typeface="宋体" panose="02010600030101010101" pitchFamily="2" charset="-122"/>
                  </a:rPr>
                  <a:t>和</a:t>
                </a:r>
                <a:r>
                  <a:rPr lang="en-US" altLang="zh-CN" sz="1800" kern="0" dirty="0">
                    <a:solidFill>
                      <a:schemeClr val="tx1"/>
                    </a:solidFill>
                    <a:effectLst/>
                    <a:latin typeface="Times New Roman" panose="02020603050405020304" pitchFamily="18" charset="0"/>
                    <a:ea typeface="宋体" panose="02010600030101010101" pitchFamily="2" charset="-122"/>
                  </a:rPr>
                  <a:t>SST</a:t>
                </a:r>
                <a:r>
                  <a:rPr lang="zh-CN" altLang="zh-CN" sz="1800" kern="0" dirty="0">
                    <a:solidFill>
                      <a:schemeClr val="tx1"/>
                    </a:solidFill>
                    <a:effectLst/>
                    <a:latin typeface="Times New Roman" panose="02020603050405020304" pitchFamily="18" charset="0"/>
                    <a:ea typeface="宋体" panose="02010600030101010101" pitchFamily="2" charset="-122"/>
                  </a:rPr>
                  <a:t>的比值，值越接近</a:t>
                </a:r>
                <a:r>
                  <a:rPr lang="en-US" altLang="zh-CN" sz="1800" kern="0" dirty="0">
                    <a:solidFill>
                      <a:schemeClr val="tx1"/>
                    </a:solidFill>
                    <a:effectLst/>
                    <a:latin typeface="Times New Roman" panose="02020603050405020304" pitchFamily="18" charset="0"/>
                    <a:ea typeface="宋体" panose="02010600030101010101" pitchFamily="2" charset="-122"/>
                  </a:rPr>
                  <a:t>1</a:t>
                </a:r>
                <a:r>
                  <a:rPr lang="zh-CN" altLang="zh-CN" sz="1800" kern="0" dirty="0">
                    <a:solidFill>
                      <a:schemeClr val="tx1"/>
                    </a:solidFill>
                    <a:effectLst/>
                    <a:latin typeface="Times New Roman" panose="02020603050405020304" pitchFamily="18" charset="0"/>
                    <a:ea typeface="宋体" panose="02010600030101010101" pitchFamily="2" charset="-122"/>
                  </a:rPr>
                  <a:t>，表明方程的变量对</a:t>
                </a:r>
                <a:r>
                  <a:rPr lang="en-US" altLang="zh-CN" sz="1800" kern="0" dirty="0">
                    <a:solidFill>
                      <a:schemeClr val="tx1"/>
                    </a:solidFill>
                    <a:effectLst/>
                    <a:latin typeface="Times New Roman" panose="02020603050405020304" pitchFamily="18" charset="0"/>
                    <a:ea typeface="宋体" panose="02010600030101010101" pitchFamily="2" charset="-122"/>
                  </a:rPr>
                  <a:t>y</a:t>
                </a:r>
                <a:r>
                  <a:rPr lang="zh-CN" altLang="zh-CN" sz="1800" kern="0" dirty="0">
                    <a:solidFill>
                      <a:schemeClr val="tx1"/>
                    </a:solidFill>
                    <a:effectLst/>
                    <a:latin typeface="Times New Roman" panose="02020603050405020304" pitchFamily="18" charset="0"/>
                    <a:ea typeface="宋体" panose="02010600030101010101" pitchFamily="2" charset="-122"/>
                  </a:rPr>
                  <a:t>的解释能力越强，这个模型对数据拟合的也较好</a:t>
                </a:r>
                <a:endParaRPr lang="zh-CN" altLang="zh-CN" sz="1800" kern="100" dirty="0">
                  <a:solidFill>
                    <a:schemeClr val="tx1"/>
                  </a:solidFill>
                  <a:effectLst/>
                  <a:latin typeface="Times New Roman" panose="02020603050405020304" pitchFamily="18" charset="0"/>
                  <a:ea typeface="宋体" panose="02010600030101010101" pitchFamily="2" charset="-122"/>
                </a:endParaRPr>
              </a:p>
            </p:txBody>
          </p:sp>
        </mc:Choice>
        <mc:Fallback xmlns="">
          <p:sp>
            <p:nvSpPr>
              <p:cNvPr id="4" name="文本占位符 3">
                <a:extLst>
                  <a:ext uri="{FF2B5EF4-FFF2-40B4-BE49-F238E27FC236}">
                    <a16:creationId xmlns:a16="http://schemas.microsoft.com/office/drawing/2014/main" id="{B7F85494-F11A-38B5-4E3C-B1C5F65DC14D}"/>
                  </a:ext>
                </a:extLst>
              </p:cNvPr>
              <p:cNvSpPr>
                <a:spLocks noGrp="1" noRot="1" noChangeAspect="1" noMove="1" noResize="1" noEditPoints="1" noAdjustHandles="1" noChangeArrowheads="1" noChangeShapeType="1" noTextEdit="1"/>
              </p:cNvSpPr>
              <p:nvPr>
                <p:ph type="body" sz="quarter" idx="1"/>
              </p:nvPr>
            </p:nvSpPr>
            <p:spPr>
              <a:xfrm>
                <a:off x="1428750" y="2024149"/>
                <a:ext cx="21526500" cy="11691851"/>
              </a:xfrm>
              <a:blipFill>
                <a:blip r:embed="rId2"/>
                <a:stretch>
                  <a:fillRect l="-884" t="-4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893007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fontScale="92500"/>
          </a:bodyPr>
          <a:lstStyle/>
          <a:p>
            <a:pPr algn="just">
              <a:lnSpc>
                <a:spcPct val="173000"/>
              </a:lnSpc>
              <a:spcBef>
                <a:spcPts val="1300"/>
              </a:spcBef>
              <a:spcAft>
                <a:spcPts val="1300"/>
              </a:spcAft>
            </a:pPr>
            <a:r>
              <a:rPr lang="en-US"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 </a:t>
            </a:r>
            <a:r>
              <a:rPr lang="zh-CN"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矩阵分解模型</a:t>
            </a:r>
            <a:endParaRPr lang="zh-CN"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b="0" kern="100" dirty="0">
                <a:solidFill>
                  <a:schemeClr val="tx1"/>
                </a:solidFill>
                <a:effectLst/>
                <a:latin typeface="Times New Roman" panose="02020603050405020304" pitchFamily="18" charset="0"/>
                <a:ea typeface="宋体" panose="02010600030101010101" pitchFamily="2" charset="-122"/>
              </a:rPr>
              <a:t>2.2.1</a:t>
            </a:r>
            <a:r>
              <a:rPr lang="zh-CN" altLang="zh-CN" b="0" kern="100" dirty="0">
                <a:solidFill>
                  <a:schemeClr val="tx1"/>
                </a:solidFill>
                <a:effectLst/>
                <a:latin typeface="Arial" panose="020B0604020202020204" pitchFamily="34" charset="0"/>
                <a:ea typeface="宋体" panose="02010600030101010101" pitchFamily="2" charset="-122"/>
                <a:cs typeface="Arial" panose="020B0604020202020204" pitchFamily="34" charset="0"/>
              </a:rPr>
              <a:t>显式数据和隐式数据</a:t>
            </a:r>
            <a:endParaRPr lang="en-US" altLang="zh-CN" b="1" kern="100" dirty="0">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p>
            <a:pPr algn="just">
              <a:lnSpc>
                <a:spcPct val="173000"/>
              </a:lnSpc>
              <a:spcBef>
                <a:spcPts val="1300"/>
              </a:spcBef>
              <a:spcAft>
                <a:spcPts val="1300"/>
              </a:spcAft>
            </a:pPr>
            <a:r>
              <a:rPr lang="en-US" altLang="zh-CN" kern="0" dirty="0">
                <a:solidFill>
                  <a:schemeClr val="tx1"/>
                </a:solidFill>
                <a:effectLst/>
                <a:latin typeface="Times New Roman" panose="02020603050405020304" pitchFamily="18" charset="0"/>
                <a:ea typeface="宋体" panose="02010600030101010101" pitchFamily="2" charset="-122"/>
              </a:rPr>
              <a:t>	</a:t>
            </a:r>
            <a:r>
              <a:rPr lang="zh-CN" altLang="en-US" kern="0" dirty="0">
                <a:solidFill>
                  <a:schemeClr val="tx1"/>
                </a:solidFill>
                <a:effectLst/>
                <a:latin typeface="Times New Roman" panose="02020603050405020304" pitchFamily="18" charset="0"/>
                <a:ea typeface="宋体" panose="02010600030101010101" pitchFamily="2" charset="-122"/>
              </a:rPr>
              <a:t>  </a:t>
            </a:r>
            <a:r>
              <a:rPr lang="zh-CN" altLang="zh-CN" kern="0" dirty="0">
                <a:solidFill>
                  <a:schemeClr val="tx1"/>
                </a:solidFill>
                <a:effectLst/>
                <a:latin typeface="Times New Roman" panose="02020603050405020304" pitchFamily="18" charset="0"/>
                <a:ea typeface="宋体" panose="02010600030101010101" pitchFamily="2" charset="-122"/>
              </a:rPr>
              <a:t>矩阵分解</a:t>
            </a:r>
            <a:r>
              <a:rPr lang="en-US" altLang="zh-CN" kern="0" dirty="0">
                <a:solidFill>
                  <a:schemeClr val="tx1"/>
                </a:solidFill>
                <a:effectLst/>
                <a:latin typeface="Times New Roman" panose="02020603050405020304" pitchFamily="18" charset="0"/>
                <a:ea typeface="宋体" panose="02010600030101010101" pitchFamily="2" charset="-122"/>
              </a:rPr>
              <a:t>(Matrix Factorization, MF)</a:t>
            </a:r>
            <a:r>
              <a:rPr lang="zh-CN" altLang="zh-CN" kern="0" dirty="0">
                <a:solidFill>
                  <a:schemeClr val="tx1"/>
                </a:solidFill>
                <a:effectLst/>
                <a:latin typeface="Times New Roman" panose="02020603050405020304" pitchFamily="18" charset="0"/>
                <a:ea typeface="宋体" panose="02010600030101010101" pitchFamily="2" charset="-122"/>
              </a:rPr>
              <a:t>用到的用户行为数据分为显式数据和隐式数据两种。显式数据是指用户对</a:t>
            </a:r>
            <a:r>
              <a:rPr lang="en-US" altLang="zh-CN" kern="0" dirty="0">
                <a:solidFill>
                  <a:schemeClr val="tx1"/>
                </a:solidFill>
                <a:effectLst/>
                <a:latin typeface="Times New Roman" panose="02020603050405020304" pitchFamily="18" charset="0"/>
                <a:ea typeface="宋体" panose="02010600030101010101" pitchFamily="2" charset="-122"/>
              </a:rPr>
              <a:t>item</a:t>
            </a:r>
            <a:r>
              <a:rPr lang="zh-CN" altLang="zh-CN" kern="0" dirty="0">
                <a:solidFill>
                  <a:schemeClr val="tx1"/>
                </a:solidFill>
                <a:effectLst/>
                <a:latin typeface="Times New Roman" panose="02020603050405020304" pitchFamily="18" charset="0"/>
                <a:ea typeface="宋体" panose="02010600030101010101" pitchFamily="2" charset="-122"/>
              </a:rPr>
              <a:t>的显式打分，比如用户对电影、商品的评分，通常有</a:t>
            </a:r>
            <a:r>
              <a:rPr lang="en-US" altLang="zh-CN" kern="0" dirty="0">
                <a:solidFill>
                  <a:schemeClr val="tx1"/>
                </a:solidFill>
                <a:effectLst/>
                <a:latin typeface="Times New Roman" panose="02020603050405020304" pitchFamily="18" charset="0"/>
                <a:ea typeface="宋体" panose="02010600030101010101" pitchFamily="2" charset="-122"/>
              </a:rPr>
              <a:t>5</a:t>
            </a:r>
            <a:r>
              <a:rPr lang="zh-CN" altLang="zh-CN" kern="0" dirty="0">
                <a:solidFill>
                  <a:schemeClr val="tx1"/>
                </a:solidFill>
                <a:effectLst/>
                <a:latin typeface="Times New Roman" panose="02020603050405020304" pitchFamily="18" charset="0"/>
                <a:ea typeface="宋体" panose="02010600030101010101" pitchFamily="2" charset="-122"/>
              </a:rPr>
              <a:t>分制和</a:t>
            </a:r>
            <a:r>
              <a:rPr lang="en-US" altLang="zh-CN" kern="0" dirty="0">
                <a:solidFill>
                  <a:schemeClr val="tx1"/>
                </a:solidFill>
                <a:effectLst/>
                <a:latin typeface="Times New Roman" panose="02020603050405020304" pitchFamily="18" charset="0"/>
                <a:ea typeface="宋体" panose="02010600030101010101" pitchFamily="2" charset="-122"/>
              </a:rPr>
              <a:t>10</a:t>
            </a:r>
            <a:r>
              <a:rPr lang="zh-CN" altLang="zh-CN" kern="0" dirty="0">
                <a:solidFill>
                  <a:schemeClr val="tx1"/>
                </a:solidFill>
                <a:effectLst/>
                <a:latin typeface="Times New Roman" panose="02020603050405020304" pitchFamily="18" charset="0"/>
                <a:ea typeface="宋体" panose="02010600030101010101" pitchFamily="2" charset="-122"/>
              </a:rPr>
              <a:t>分制。隐式数据是指用户对</a:t>
            </a:r>
            <a:r>
              <a:rPr lang="en-US" altLang="zh-CN" kern="0" dirty="0">
                <a:solidFill>
                  <a:schemeClr val="tx1"/>
                </a:solidFill>
                <a:effectLst/>
                <a:latin typeface="Times New Roman" panose="02020603050405020304" pitchFamily="18" charset="0"/>
                <a:ea typeface="宋体" panose="02010600030101010101" pitchFamily="2" charset="-122"/>
              </a:rPr>
              <a:t>item</a:t>
            </a:r>
            <a:r>
              <a:rPr lang="zh-CN" altLang="zh-CN" kern="0" dirty="0">
                <a:solidFill>
                  <a:schemeClr val="tx1"/>
                </a:solidFill>
                <a:effectLst/>
                <a:latin typeface="Times New Roman" panose="02020603050405020304" pitchFamily="18" charset="0"/>
                <a:ea typeface="宋体" panose="02010600030101010101" pitchFamily="2" charset="-122"/>
              </a:rPr>
              <a:t>的浏览、点击、购买、收藏、点赞、评论、分享等数据，其特点是用户没有显式地给</a:t>
            </a:r>
            <a:r>
              <a:rPr lang="en-US" altLang="zh-CN" kern="0" dirty="0">
                <a:solidFill>
                  <a:schemeClr val="tx1"/>
                </a:solidFill>
                <a:effectLst/>
                <a:latin typeface="Times New Roman" panose="02020603050405020304" pitchFamily="18" charset="0"/>
                <a:ea typeface="宋体" panose="02010600030101010101" pitchFamily="2" charset="-122"/>
              </a:rPr>
              <a:t>item</a:t>
            </a:r>
            <a:r>
              <a:rPr lang="zh-CN" altLang="zh-CN" kern="0" dirty="0">
                <a:solidFill>
                  <a:schemeClr val="tx1"/>
                </a:solidFill>
                <a:effectLst/>
                <a:latin typeface="Times New Roman" panose="02020603050405020304" pitchFamily="18" charset="0"/>
                <a:ea typeface="宋体" panose="02010600030101010101" pitchFamily="2" charset="-122"/>
              </a:rPr>
              <a:t>打分，用户对</a:t>
            </a:r>
            <a:r>
              <a:rPr lang="en-US" altLang="zh-CN" kern="0" dirty="0">
                <a:solidFill>
                  <a:schemeClr val="tx1"/>
                </a:solidFill>
                <a:effectLst/>
                <a:latin typeface="Times New Roman" panose="02020603050405020304" pitchFamily="18" charset="0"/>
                <a:ea typeface="宋体" panose="02010600030101010101" pitchFamily="2" charset="-122"/>
              </a:rPr>
              <a:t>item</a:t>
            </a:r>
            <a:r>
              <a:rPr lang="zh-CN" altLang="zh-CN" kern="0" dirty="0">
                <a:solidFill>
                  <a:schemeClr val="tx1"/>
                </a:solidFill>
                <a:effectLst/>
                <a:latin typeface="Times New Roman" panose="02020603050405020304" pitchFamily="18" charset="0"/>
                <a:ea typeface="宋体" panose="02010600030101010101" pitchFamily="2" charset="-122"/>
              </a:rPr>
              <a:t>的感兴趣程度都体现在他对</a:t>
            </a:r>
            <a:r>
              <a:rPr lang="en-US" altLang="zh-CN" kern="0" dirty="0">
                <a:solidFill>
                  <a:schemeClr val="tx1"/>
                </a:solidFill>
                <a:effectLst/>
                <a:latin typeface="Times New Roman" panose="02020603050405020304" pitchFamily="18" charset="0"/>
                <a:ea typeface="宋体" panose="02010600030101010101" pitchFamily="2" charset="-122"/>
              </a:rPr>
              <a:t>item</a:t>
            </a:r>
            <a:r>
              <a:rPr lang="zh-CN" altLang="zh-CN" kern="0" dirty="0">
                <a:solidFill>
                  <a:schemeClr val="tx1"/>
                </a:solidFill>
                <a:effectLst/>
                <a:latin typeface="Times New Roman" panose="02020603050405020304" pitchFamily="18" charset="0"/>
                <a:ea typeface="宋体" panose="02010600030101010101" pitchFamily="2" charset="-122"/>
              </a:rPr>
              <a:t>的浏览、点击、购买、收藏、点赞、评论、分享等行为的强度上。</a:t>
            </a:r>
            <a:endParaRPr lang="en-US" altLang="zh-CN" kern="100" dirty="0">
              <a:solidFill>
                <a:schemeClr val="tx1"/>
              </a:solidFill>
              <a:effectLst/>
              <a:latin typeface="Times New Roman" panose="02020603050405020304" pitchFamily="18" charset="0"/>
              <a:ea typeface="宋体" panose="02010600030101010101" pitchFamily="2" charset="-122"/>
            </a:endParaRPr>
          </a:p>
          <a:p>
            <a:pPr algn="just">
              <a:lnSpc>
                <a:spcPct val="173000"/>
              </a:lnSpc>
              <a:spcBef>
                <a:spcPts val="1300"/>
              </a:spcBef>
              <a:spcAft>
                <a:spcPts val="1300"/>
              </a:spcAft>
            </a:pPr>
            <a:r>
              <a:rPr lang="en-US" altLang="zh-CN" kern="0" dirty="0">
                <a:solidFill>
                  <a:schemeClr val="tx1"/>
                </a:solidFill>
                <a:effectLst/>
                <a:latin typeface="Times New Roman" panose="02020603050405020304" pitchFamily="18" charset="0"/>
                <a:ea typeface="宋体" panose="02010600030101010101" pitchFamily="2" charset="-122"/>
              </a:rPr>
              <a:t>	</a:t>
            </a:r>
            <a:r>
              <a:rPr lang="zh-CN" altLang="zh-CN" kern="0" dirty="0">
                <a:solidFill>
                  <a:schemeClr val="tx1"/>
                </a:solidFill>
                <a:effectLst/>
                <a:latin typeface="Times New Roman" panose="02020603050405020304" pitchFamily="18" charset="0"/>
                <a:ea typeface="宋体" panose="02010600030101010101" pitchFamily="2" charset="-122"/>
              </a:rPr>
              <a:t>显式数据的优点是行为的置信度高，因为是用户明确给出的打分，所以真实反映了用户对</a:t>
            </a:r>
            <a:r>
              <a:rPr lang="en-US" altLang="zh-CN" kern="0" dirty="0">
                <a:solidFill>
                  <a:schemeClr val="tx1"/>
                </a:solidFill>
                <a:effectLst/>
                <a:latin typeface="Times New Roman" panose="02020603050405020304" pitchFamily="18" charset="0"/>
                <a:ea typeface="宋体" panose="02010600030101010101" pitchFamily="2" charset="-122"/>
              </a:rPr>
              <a:t>item</a:t>
            </a:r>
            <a:r>
              <a:rPr lang="zh-CN" altLang="zh-CN" kern="0" dirty="0">
                <a:solidFill>
                  <a:schemeClr val="tx1"/>
                </a:solidFill>
                <a:effectLst/>
                <a:latin typeface="Times New Roman" panose="02020603050405020304" pitchFamily="18" charset="0"/>
                <a:ea typeface="宋体" panose="02010600030101010101" pitchFamily="2" charset="-122"/>
              </a:rPr>
              <a:t>的喜欢程度。缺点是这种数据的量太小，因为绝大部分用户都不会去给</a:t>
            </a:r>
            <a:r>
              <a:rPr lang="en-US" altLang="zh-CN" kern="0" dirty="0">
                <a:solidFill>
                  <a:schemeClr val="tx1"/>
                </a:solidFill>
                <a:effectLst/>
                <a:latin typeface="Times New Roman" panose="02020603050405020304" pitchFamily="18" charset="0"/>
                <a:ea typeface="宋体" panose="02010600030101010101" pitchFamily="2" charset="-122"/>
              </a:rPr>
              <a:t>item</a:t>
            </a:r>
            <a:r>
              <a:rPr lang="zh-CN" altLang="zh-CN" kern="0" dirty="0">
                <a:solidFill>
                  <a:schemeClr val="tx1"/>
                </a:solidFill>
                <a:effectLst/>
                <a:latin typeface="Times New Roman" panose="02020603050405020304" pitchFamily="18" charset="0"/>
                <a:ea typeface="宋体" panose="02010600030101010101" pitchFamily="2" charset="-122"/>
              </a:rPr>
              <a:t>评分，这就导致数据非常稀疏，同时这部分评分也仅代表了小部分用户的兴趣，可能会导致数据有偏。隐式数据的优点是容易获取，数据量很大。因为几乎所有用户都会有浏览、点击等行为，所以数据量大，几乎覆盖所有用户，不会导致数据有偏。其缺点是置信度不如显式数据的高，比如浏览不一定代表感兴趣，还要看强度，经常浏览同一类东西才能以较高置信度认为用户感兴趣。</a:t>
            </a:r>
            <a:endParaRPr lang="en-US" altLang="zh-CN" kern="0" dirty="0">
              <a:solidFill>
                <a:schemeClr val="tx1"/>
              </a:solidFill>
              <a:effectLst/>
              <a:latin typeface="Times New Roman" panose="02020603050405020304" pitchFamily="18" charset="0"/>
              <a:ea typeface="宋体" panose="02010600030101010101" pitchFamily="2" charset="-122"/>
            </a:endParaRPr>
          </a:p>
          <a:p>
            <a:pPr algn="just">
              <a:lnSpc>
                <a:spcPct val="173000"/>
              </a:lnSpc>
              <a:spcBef>
                <a:spcPts val="1300"/>
              </a:spcBef>
              <a:spcAft>
                <a:spcPts val="1300"/>
              </a:spcAft>
            </a:pPr>
            <a:r>
              <a:rPr lang="en-US" altLang="zh-CN" kern="0" dirty="0">
                <a:solidFill>
                  <a:schemeClr val="tx1"/>
                </a:solidFill>
                <a:effectLst/>
                <a:latin typeface="Times New Roman" panose="02020603050405020304" pitchFamily="18" charset="0"/>
                <a:ea typeface="宋体" panose="02010600030101010101" pitchFamily="2" charset="-122"/>
              </a:rPr>
              <a:t>	</a:t>
            </a:r>
            <a:r>
              <a:rPr lang="zh-CN" altLang="zh-CN" kern="0" dirty="0">
                <a:solidFill>
                  <a:schemeClr val="tx1"/>
                </a:solidFill>
                <a:effectLst/>
                <a:latin typeface="Times New Roman" panose="02020603050405020304" pitchFamily="18" charset="0"/>
                <a:ea typeface="宋体" panose="02010600030101010101" pitchFamily="2" charset="-122"/>
              </a:rPr>
              <a:t>根据所使用的数据是显式数据还是隐式数据，矩阵分解算法又分为两种</a:t>
            </a:r>
            <a:r>
              <a:rPr lang="en-US" altLang="zh-CN" kern="0" dirty="0">
                <a:solidFill>
                  <a:schemeClr val="tx1"/>
                </a:solidFill>
                <a:effectLst/>
                <a:latin typeface="Times New Roman" panose="02020603050405020304" pitchFamily="18" charset="0"/>
                <a:ea typeface="宋体" panose="02010600030101010101" pitchFamily="2" charset="-122"/>
              </a:rPr>
              <a:t>[4,6]</a:t>
            </a:r>
            <a:r>
              <a:rPr lang="zh-CN" altLang="zh-CN" kern="0" dirty="0">
                <a:solidFill>
                  <a:schemeClr val="tx1"/>
                </a:solidFill>
                <a:effectLst/>
                <a:latin typeface="Times New Roman" panose="02020603050405020304" pitchFamily="18" charset="0"/>
                <a:ea typeface="宋体" panose="02010600030101010101" pitchFamily="2" charset="-122"/>
              </a:rPr>
              <a:t>。使用显式数据的矩阵分解算法称为显式矩阵分解算法，使用隐式数据的矩阵分解算法称为隐式矩阵分解算法。从实际应用的效果来看，隐式矩阵分解的效果一般会更好。</a:t>
            </a:r>
            <a:endParaRPr lang="zh-CN" altLang="zh-CN" kern="100" dirty="0">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2615999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a:bodyPr>
          <a:lstStyle/>
          <a:p>
            <a:pPr algn="just">
              <a:lnSpc>
                <a:spcPct val="173000"/>
              </a:lnSpc>
              <a:spcBef>
                <a:spcPts val="1300"/>
              </a:spcBef>
              <a:spcAft>
                <a:spcPts val="1300"/>
              </a:spcAft>
            </a:pPr>
            <a:r>
              <a:rPr lang="en-US"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 </a:t>
            </a:r>
            <a:r>
              <a:rPr lang="zh-CN"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矩阵分解模型</a:t>
            </a:r>
            <a:endParaRPr lang="en-US"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b="0" kern="100" dirty="0">
                <a:solidFill>
                  <a:schemeClr val="tx1"/>
                </a:solidFill>
                <a:effectLst/>
                <a:latin typeface="Times New Roman" panose="02020603050405020304" pitchFamily="18" charset="0"/>
                <a:ea typeface="宋体" panose="02010600030101010101" pitchFamily="2" charset="-122"/>
              </a:rPr>
              <a:t>2.2.2</a:t>
            </a:r>
            <a:r>
              <a:rPr lang="zh-CN" altLang="zh-CN" b="0" kern="100" dirty="0">
                <a:solidFill>
                  <a:schemeClr val="tx1"/>
                </a:solidFill>
                <a:effectLst/>
                <a:latin typeface="Arial" panose="020B0604020202020204" pitchFamily="34" charset="0"/>
                <a:ea typeface="宋体" panose="02010600030101010101" pitchFamily="2" charset="-122"/>
                <a:cs typeface="Arial" panose="020B0604020202020204" pitchFamily="34" charset="0"/>
              </a:rPr>
              <a:t>矩阵分解</a:t>
            </a:r>
            <a:r>
              <a:rPr lang="en-US" altLang="zh-CN" b="1" kern="100" dirty="0">
                <a:solidFill>
                  <a:schemeClr val="tx1"/>
                </a:solidFill>
                <a:effectLst/>
                <a:latin typeface="Arial" panose="020B0604020202020204" pitchFamily="34" charset="0"/>
                <a:ea typeface="宋体" panose="02010600030101010101" pitchFamily="2" charset="-122"/>
              </a:rPr>
              <a:t> </a:t>
            </a:r>
            <a:endParaRPr lang="en-US" altLang="zh-CN" b="1" kern="100" dirty="0">
              <a:solidFill>
                <a:schemeClr val="tx1"/>
              </a:solidFill>
              <a:effectLst/>
              <a:latin typeface="Times New Roman" panose="02020603050405020304" pitchFamily="18" charset="0"/>
              <a:ea typeface="宋体" panose="02010600030101010101" pitchFamily="2" charset="-122"/>
            </a:endParaRPr>
          </a:p>
          <a:p>
            <a:pPr algn="just">
              <a:lnSpc>
                <a:spcPct val="173000"/>
              </a:lnSpc>
              <a:spcBef>
                <a:spcPts val="1300"/>
              </a:spcBef>
              <a:spcAft>
                <a:spcPts val="1300"/>
              </a:spcAft>
            </a:pPr>
            <a:r>
              <a:rPr lang="en-US" altLang="zh-CN" b="1" kern="100" dirty="0">
                <a:solidFill>
                  <a:schemeClr val="tx1"/>
                </a:solidFill>
                <a:effectLst/>
                <a:latin typeface="Times New Roman" panose="02020603050405020304" pitchFamily="18" charset="0"/>
                <a:ea typeface="宋体" panose="02010600030101010101" pitchFamily="2" charset="-122"/>
              </a:rPr>
              <a:t>	</a:t>
            </a:r>
            <a:r>
              <a:rPr lang="zh-CN" altLang="en-US" b="1" kern="100" dirty="0">
                <a:solidFill>
                  <a:schemeClr val="tx1"/>
                </a:solidFill>
                <a:effectLst/>
                <a:latin typeface="Times New Roman" panose="02020603050405020304" pitchFamily="18" charset="0"/>
                <a:ea typeface="宋体" panose="02010600030101010101" pitchFamily="2" charset="-122"/>
              </a:rPr>
              <a:t> </a:t>
            </a:r>
            <a:r>
              <a:rPr lang="zh-CN" altLang="zh-CN" kern="100" dirty="0">
                <a:solidFill>
                  <a:schemeClr val="tx1"/>
                </a:solidFill>
                <a:effectLst/>
                <a:latin typeface="Times New Roman" panose="02020603050405020304" pitchFamily="18" charset="0"/>
                <a:ea typeface="宋体" panose="02010600030101010101" pitchFamily="2" charset="-122"/>
              </a:rPr>
              <a:t>矩阵分解算法的输入是</a:t>
            </a:r>
            <a:r>
              <a:rPr lang="en-US" altLang="zh-CN" kern="100" dirty="0">
                <a:solidFill>
                  <a:schemeClr val="tx1"/>
                </a:solidFill>
                <a:effectLst/>
                <a:latin typeface="Times New Roman" panose="02020603050405020304" pitchFamily="18" charset="0"/>
                <a:ea typeface="宋体" panose="02010600030101010101" pitchFamily="2" charset="-122"/>
              </a:rPr>
              <a:t>user</a:t>
            </a:r>
            <a:r>
              <a:rPr lang="zh-CN" altLang="zh-CN" kern="100" dirty="0">
                <a:solidFill>
                  <a:schemeClr val="tx1"/>
                </a:solidFill>
                <a:effectLst/>
                <a:latin typeface="Times New Roman" panose="02020603050405020304" pitchFamily="18" charset="0"/>
                <a:ea typeface="宋体" panose="02010600030101010101" pitchFamily="2" charset="-122"/>
              </a:rPr>
              <a:t>对</a:t>
            </a:r>
            <a:r>
              <a:rPr lang="en-US" altLang="zh-CN" kern="100" dirty="0">
                <a:solidFill>
                  <a:schemeClr val="tx1"/>
                </a:solidFill>
                <a:effectLst/>
                <a:latin typeface="Times New Roman" panose="02020603050405020304" pitchFamily="18" charset="0"/>
                <a:ea typeface="宋体" panose="02010600030101010101" pitchFamily="2" charset="-122"/>
              </a:rPr>
              <a:t>item</a:t>
            </a:r>
            <a:r>
              <a:rPr lang="zh-CN" altLang="zh-CN" kern="100" dirty="0">
                <a:solidFill>
                  <a:schemeClr val="tx1"/>
                </a:solidFill>
                <a:effectLst/>
                <a:latin typeface="Times New Roman" panose="02020603050405020304" pitchFamily="18" charset="0"/>
                <a:ea typeface="宋体" panose="02010600030101010101" pitchFamily="2" charset="-122"/>
              </a:rPr>
              <a:t>的评分矩阵</a:t>
            </a:r>
            <a:r>
              <a:rPr lang="en-US" altLang="zh-CN" kern="100" dirty="0">
                <a:solidFill>
                  <a:schemeClr val="tx1"/>
                </a:solidFill>
                <a:effectLst/>
                <a:latin typeface="Times New Roman" panose="02020603050405020304" pitchFamily="18" charset="0"/>
                <a:ea typeface="宋体" panose="02010600030101010101" pitchFamily="2" charset="-122"/>
              </a:rPr>
              <a:t>(</a:t>
            </a:r>
            <a:r>
              <a:rPr lang="zh-CN" altLang="zh-CN" kern="100" dirty="0">
                <a:solidFill>
                  <a:schemeClr val="tx1"/>
                </a:solidFill>
                <a:effectLst/>
                <a:latin typeface="Times New Roman" panose="02020603050405020304" pitchFamily="18" charset="0"/>
                <a:ea typeface="宋体" panose="02010600030101010101" pitchFamily="2" charset="-122"/>
              </a:rPr>
              <a:t>图</a:t>
            </a:r>
            <a:r>
              <a:rPr lang="en-US" altLang="zh-CN" kern="100" dirty="0">
                <a:solidFill>
                  <a:schemeClr val="tx1"/>
                </a:solidFill>
                <a:effectLst/>
                <a:latin typeface="Times New Roman" panose="02020603050405020304" pitchFamily="18" charset="0"/>
                <a:ea typeface="宋体" panose="02010600030101010101" pitchFamily="2" charset="-122"/>
              </a:rPr>
              <a:t>4</a:t>
            </a:r>
            <a:r>
              <a:rPr lang="zh-CN" altLang="zh-CN" kern="100" dirty="0">
                <a:solidFill>
                  <a:schemeClr val="tx1"/>
                </a:solidFill>
                <a:effectLst/>
                <a:latin typeface="Times New Roman" panose="02020603050405020304" pitchFamily="18" charset="0"/>
                <a:ea typeface="宋体" panose="02010600030101010101" pitchFamily="2" charset="-122"/>
              </a:rPr>
              <a:t>等号左边的矩阵</a:t>
            </a:r>
            <a:r>
              <a:rPr lang="en-US" altLang="zh-CN" kern="100" dirty="0">
                <a:solidFill>
                  <a:schemeClr val="tx1"/>
                </a:solidFill>
                <a:effectLst/>
                <a:latin typeface="Times New Roman" panose="02020603050405020304" pitchFamily="18" charset="0"/>
                <a:ea typeface="宋体" panose="02010600030101010101" pitchFamily="2" charset="-122"/>
              </a:rPr>
              <a:t>)</a:t>
            </a:r>
            <a:r>
              <a:rPr lang="zh-CN" altLang="zh-CN" kern="100" dirty="0">
                <a:solidFill>
                  <a:schemeClr val="tx1"/>
                </a:solidFill>
                <a:effectLst/>
                <a:latin typeface="Times New Roman" panose="02020603050405020304" pitchFamily="18" charset="0"/>
                <a:ea typeface="宋体" panose="02010600030101010101" pitchFamily="2" charset="-122"/>
              </a:rPr>
              <a:t>，输出是</a:t>
            </a:r>
            <a:r>
              <a:rPr lang="en-US" altLang="zh-CN" kern="100" dirty="0">
                <a:solidFill>
                  <a:schemeClr val="tx1"/>
                </a:solidFill>
                <a:effectLst/>
                <a:latin typeface="Times New Roman" panose="02020603050405020304" pitchFamily="18" charset="0"/>
                <a:ea typeface="宋体" panose="02010600030101010101" pitchFamily="2" charset="-122"/>
              </a:rPr>
              <a:t>User</a:t>
            </a:r>
            <a:r>
              <a:rPr lang="zh-CN" altLang="zh-CN" kern="100" dirty="0">
                <a:solidFill>
                  <a:schemeClr val="tx1"/>
                </a:solidFill>
                <a:effectLst/>
                <a:latin typeface="Times New Roman" panose="02020603050405020304" pitchFamily="18" charset="0"/>
                <a:ea typeface="宋体" panose="02010600030101010101" pitchFamily="2" charset="-122"/>
              </a:rPr>
              <a:t>矩阵和</a:t>
            </a:r>
            <a:r>
              <a:rPr lang="en-US" altLang="zh-CN" kern="100" dirty="0">
                <a:solidFill>
                  <a:schemeClr val="tx1"/>
                </a:solidFill>
                <a:effectLst/>
                <a:latin typeface="Times New Roman" panose="02020603050405020304" pitchFamily="18" charset="0"/>
                <a:ea typeface="宋体" panose="02010600030101010101" pitchFamily="2" charset="-122"/>
              </a:rPr>
              <a:t>Item</a:t>
            </a:r>
            <a:r>
              <a:rPr lang="zh-CN" altLang="zh-CN" kern="100" dirty="0">
                <a:solidFill>
                  <a:schemeClr val="tx1"/>
                </a:solidFill>
                <a:effectLst/>
                <a:latin typeface="Times New Roman" panose="02020603050405020304" pitchFamily="18" charset="0"/>
                <a:ea typeface="宋体" panose="02010600030101010101" pitchFamily="2" charset="-122"/>
              </a:rPr>
              <a:t>矩阵</a:t>
            </a:r>
            <a:r>
              <a:rPr lang="en-US" altLang="zh-CN" kern="100" dirty="0">
                <a:solidFill>
                  <a:schemeClr val="tx1"/>
                </a:solidFill>
                <a:effectLst/>
                <a:latin typeface="Times New Roman" panose="02020603050405020304" pitchFamily="18" charset="0"/>
                <a:ea typeface="宋体" panose="02010600030101010101" pitchFamily="2" charset="-122"/>
              </a:rPr>
              <a:t>(</a:t>
            </a:r>
            <a:r>
              <a:rPr lang="zh-CN" altLang="zh-CN" kern="100" dirty="0">
                <a:solidFill>
                  <a:schemeClr val="tx1"/>
                </a:solidFill>
                <a:effectLst/>
                <a:latin typeface="Times New Roman" panose="02020603050405020304" pitchFamily="18" charset="0"/>
                <a:ea typeface="宋体" panose="02010600030101010101" pitchFamily="2" charset="-122"/>
              </a:rPr>
              <a:t>图</a:t>
            </a:r>
            <a:r>
              <a:rPr lang="en-US" altLang="zh-CN" kern="100" dirty="0">
                <a:solidFill>
                  <a:schemeClr val="tx1"/>
                </a:solidFill>
                <a:effectLst/>
                <a:latin typeface="Times New Roman" panose="02020603050405020304" pitchFamily="18" charset="0"/>
                <a:ea typeface="宋体" panose="02010600030101010101" pitchFamily="2" charset="-122"/>
              </a:rPr>
              <a:t>4</a:t>
            </a:r>
            <a:r>
              <a:rPr lang="zh-CN" altLang="zh-CN" kern="100" dirty="0">
                <a:solidFill>
                  <a:schemeClr val="tx1"/>
                </a:solidFill>
                <a:effectLst/>
                <a:latin typeface="Times New Roman" panose="02020603050405020304" pitchFamily="18" charset="0"/>
                <a:ea typeface="宋体" panose="02010600030101010101" pitchFamily="2" charset="-122"/>
              </a:rPr>
              <a:t>等号右边的矩阵</a:t>
            </a:r>
            <a:r>
              <a:rPr lang="en-US" altLang="zh-CN" kern="100" dirty="0">
                <a:solidFill>
                  <a:schemeClr val="tx1"/>
                </a:solidFill>
                <a:effectLst/>
                <a:latin typeface="Times New Roman" panose="02020603050405020304" pitchFamily="18" charset="0"/>
                <a:ea typeface="宋体" panose="02010600030101010101" pitchFamily="2" charset="-122"/>
              </a:rPr>
              <a:t>)</a:t>
            </a:r>
            <a:r>
              <a:rPr lang="zh-CN" altLang="zh-CN" kern="100" dirty="0">
                <a:solidFill>
                  <a:schemeClr val="tx1"/>
                </a:solidFill>
                <a:effectLst/>
                <a:latin typeface="Times New Roman" panose="02020603050405020304" pitchFamily="18" charset="0"/>
                <a:ea typeface="宋体" panose="02010600030101010101" pitchFamily="2" charset="-122"/>
              </a:rPr>
              <a:t>，其中</a:t>
            </a:r>
            <a:r>
              <a:rPr lang="en-US" altLang="zh-CN" kern="100" dirty="0">
                <a:solidFill>
                  <a:schemeClr val="tx1"/>
                </a:solidFill>
                <a:effectLst/>
                <a:latin typeface="Times New Roman" panose="02020603050405020304" pitchFamily="18" charset="0"/>
                <a:ea typeface="宋体" panose="02010600030101010101" pitchFamily="2" charset="-122"/>
              </a:rPr>
              <a:t>User</a:t>
            </a:r>
            <a:r>
              <a:rPr lang="zh-CN" altLang="zh-CN" kern="100" dirty="0">
                <a:solidFill>
                  <a:schemeClr val="tx1"/>
                </a:solidFill>
                <a:effectLst/>
                <a:latin typeface="Times New Roman" panose="02020603050405020304" pitchFamily="18" charset="0"/>
                <a:ea typeface="宋体" panose="02010600030101010101" pitchFamily="2" charset="-122"/>
              </a:rPr>
              <a:t>矩阵的每一行代表一个用户向量，</a:t>
            </a:r>
            <a:r>
              <a:rPr lang="en-US" altLang="zh-CN" kern="100" dirty="0">
                <a:solidFill>
                  <a:schemeClr val="tx1"/>
                </a:solidFill>
                <a:effectLst/>
                <a:latin typeface="Times New Roman" panose="02020603050405020304" pitchFamily="18" charset="0"/>
                <a:ea typeface="宋体" panose="02010600030101010101" pitchFamily="2" charset="-122"/>
              </a:rPr>
              <a:t>Item</a:t>
            </a:r>
            <a:r>
              <a:rPr lang="zh-CN" altLang="zh-CN" kern="100" dirty="0">
                <a:solidFill>
                  <a:schemeClr val="tx1"/>
                </a:solidFill>
                <a:effectLst/>
                <a:latin typeface="Times New Roman" panose="02020603050405020304" pitchFamily="18" charset="0"/>
                <a:ea typeface="宋体" panose="02010600030101010101" pitchFamily="2" charset="-122"/>
              </a:rPr>
              <a:t>矩阵的每一列代表一个</a:t>
            </a:r>
            <a:r>
              <a:rPr lang="en-US" altLang="zh-CN" kern="100" dirty="0">
                <a:solidFill>
                  <a:schemeClr val="tx1"/>
                </a:solidFill>
                <a:effectLst/>
                <a:latin typeface="Times New Roman" panose="02020603050405020304" pitchFamily="18" charset="0"/>
                <a:ea typeface="宋体" panose="02010600030101010101" pitchFamily="2" charset="-122"/>
              </a:rPr>
              <a:t>item</a:t>
            </a:r>
            <a:r>
              <a:rPr lang="zh-CN" altLang="zh-CN" kern="100" dirty="0">
                <a:solidFill>
                  <a:schemeClr val="tx1"/>
                </a:solidFill>
                <a:effectLst/>
                <a:latin typeface="Times New Roman" panose="02020603050405020304" pitchFamily="18" charset="0"/>
                <a:ea typeface="宋体" panose="02010600030101010101" pitchFamily="2" charset="-122"/>
              </a:rPr>
              <a:t>的向量。</a:t>
            </a:r>
            <a:r>
              <a:rPr lang="en-US" altLang="zh-CN" kern="100" dirty="0">
                <a:solidFill>
                  <a:schemeClr val="tx1"/>
                </a:solidFill>
                <a:effectLst/>
                <a:latin typeface="Times New Roman" panose="02020603050405020304" pitchFamily="18" charset="0"/>
                <a:ea typeface="宋体" panose="02010600030101010101" pitchFamily="2" charset="-122"/>
              </a:rPr>
              <a:t>User</a:t>
            </a:r>
            <a:r>
              <a:rPr lang="zh-CN" altLang="zh-CN" kern="100" dirty="0">
                <a:solidFill>
                  <a:schemeClr val="tx1"/>
                </a:solidFill>
                <a:effectLst/>
                <a:latin typeface="Times New Roman" panose="02020603050405020304" pitchFamily="18" charset="0"/>
                <a:ea typeface="宋体" panose="02010600030101010101" pitchFamily="2" charset="-122"/>
              </a:rPr>
              <a:t>对</a:t>
            </a:r>
            <a:r>
              <a:rPr lang="en-US" altLang="zh-CN" kern="100" dirty="0">
                <a:solidFill>
                  <a:schemeClr val="tx1"/>
                </a:solidFill>
                <a:effectLst/>
                <a:latin typeface="Times New Roman" panose="02020603050405020304" pitchFamily="18" charset="0"/>
                <a:ea typeface="宋体" panose="02010600030101010101" pitchFamily="2" charset="-122"/>
              </a:rPr>
              <a:t>item</a:t>
            </a:r>
            <a:r>
              <a:rPr lang="zh-CN" altLang="zh-CN" kern="100" dirty="0">
                <a:solidFill>
                  <a:schemeClr val="tx1"/>
                </a:solidFill>
                <a:effectLst/>
                <a:latin typeface="Times New Roman" panose="02020603050405020304" pitchFamily="18" charset="0"/>
                <a:ea typeface="宋体" panose="02010600030101010101" pitchFamily="2" charset="-122"/>
              </a:rPr>
              <a:t>的预测评分用它们的向量内积来表示，通过最小化预测评分和实际评分的差异来学习</a:t>
            </a:r>
            <a:r>
              <a:rPr lang="en-US" altLang="zh-CN" kern="100" dirty="0">
                <a:solidFill>
                  <a:schemeClr val="tx1"/>
                </a:solidFill>
                <a:effectLst/>
                <a:latin typeface="Times New Roman" panose="02020603050405020304" pitchFamily="18" charset="0"/>
                <a:ea typeface="宋体" panose="02010600030101010101" pitchFamily="2" charset="-122"/>
              </a:rPr>
              <a:t>User</a:t>
            </a:r>
            <a:r>
              <a:rPr lang="zh-CN" altLang="zh-CN" kern="100" dirty="0">
                <a:solidFill>
                  <a:schemeClr val="tx1"/>
                </a:solidFill>
                <a:effectLst/>
                <a:latin typeface="Times New Roman" panose="02020603050405020304" pitchFamily="18" charset="0"/>
                <a:ea typeface="宋体" panose="02010600030101010101" pitchFamily="2" charset="-122"/>
              </a:rPr>
              <a:t>矩阵和</a:t>
            </a:r>
            <a:r>
              <a:rPr lang="en-US" altLang="zh-CN" kern="100" dirty="0">
                <a:solidFill>
                  <a:schemeClr val="tx1"/>
                </a:solidFill>
                <a:effectLst/>
                <a:latin typeface="Times New Roman" panose="02020603050405020304" pitchFamily="18" charset="0"/>
                <a:ea typeface="宋体" panose="02010600030101010101" pitchFamily="2" charset="-122"/>
              </a:rPr>
              <a:t>Item</a:t>
            </a:r>
            <a:r>
              <a:rPr lang="zh-CN" altLang="zh-CN" kern="100" dirty="0">
                <a:solidFill>
                  <a:schemeClr val="tx1"/>
                </a:solidFill>
                <a:effectLst/>
                <a:latin typeface="Times New Roman" panose="02020603050405020304" pitchFamily="18" charset="0"/>
                <a:ea typeface="宋体" panose="02010600030101010101" pitchFamily="2" charset="-122"/>
              </a:rPr>
              <a:t>矩阵。</a:t>
            </a:r>
            <a:endParaRPr lang="en-US" altLang="zh-CN" kern="100" dirty="0">
              <a:solidFill>
                <a:schemeClr val="tx1"/>
              </a:solidFill>
              <a:effectLst/>
              <a:latin typeface="Times New Roman" panose="02020603050405020304" pitchFamily="18" charset="0"/>
              <a:ea typeface="宋体" panose="02010600030101010101" pitchFamily="2" charset="-122"/>
            </a:endParaRPr>
          </a:p>
          <a:p>
            <a:pPr algn="just">
              <a:lnSpc>
                <a:spcPct val="173000"/>
              </a:lnSpc>
              <a:spcBef>
                <a:spcPts val="1300"/>
              </a:spcBef>
              <a:spcAft>
                <a:spcPts val="1300"/>
              </a:spcAft>
            </a:pPr>
            <a:r>
              <a:rPr lang="zh-CN" altLang="en-US" kern="100" dirty="0">
                <a:solidFill>
                  <a:schemeClr val="tx1"/>
                </a:solidFill>
                <a:effectLst/>
                <a:latin typeface="Times New Roman" panose="02020603050405020304" pitchFamily="18" charset="0"/>
                <a:ea typeface="宋体" panose="02010600030101010101" pitchFamily="2" charset="-122"/>
              </a:rPr>
              <a:t>        </a:t>
            </a:r>
            <a:r>
              <a:rPr lang="en-US" altLang="zh-CN" kern="100" dirty="0">
                <a:solidFill>
                  <a:schemeClr val="tx1"/>
                </a:solidFill>
                <a:effectLst/>
                <a:latin typeface="Times New Roman" panose="02020603050405020304" pitchFamily="18" charset="0"/>
                <a:ea typeface="宋体" panose="02010600030101010101" pitchFamily="2" charset="-122"/>
              </a:rPr>
              <a:t>	</a:t>
            </a:r>
            <a:r>
              <a:rPr lang="zh-CN" altLang="zh-CN" kern="100" dirty="0">
                <a:solidFill>
                  <a:schemeClr val="tx1"/>
                </a:solidFill>
                <a:effectLst/>
                <a:latin typeface="Times New Roman" panose="02020603050405020304" pitchFamily="18" charset="0"/>
                <a:ea typeface="宋体" panose="02010600030101010101" pitchFamily="2" charset="-122"/>
              </a:rPr>
              <a:t>隐式矩阵分解与显式矩阵分解的一个比较大的区别，就是它会去拟合评分矩阵中的零，即没有评分的地方也要拟合。</a:t>
            </a:r>
          </a:p>
          <a:p>
            <a:pPr algn="just">
              <a:lnSpc>
                <a:spcPct val="173000"/>
              </a:lnSpc>
              <a:spcBef>
                <a:spcPts val="1300"/>
              </a:spcBef>
              <a:spcAft>
                <a:spcPts val="1300"/>
              </a:spcAft>
            </a:pPr>
            <a:endParaRPr lang="en-US"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descr="图表, 条形图&#10;&#10;描述已自动生成">
            <a:extLst>
              <a:ext uri="{FF2B5EF4-FFF2-40B4-BE49-F238E27FC236}">
                <a16:creationId xmlns:a16="http://schemas.microsoft.com/office/drawing/2014/main" id="{B6C99320-1BE5-BBC5-F794-7BD8E5267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880" y="8026285"/>
            <a:ext cx="10312239" cy="5540086"/>
          </a:xfrm>
          <a:prstGeom prst="rect">
            <a:avLst/>
          </a:prstGeom>
        </p:spPr>
      </p:pic>
    </p:spTree>
    <p:extLst>
      <p:ext uri="{BB962C8B-B14F-4D97-AF65-F5344CB8AC3E}">
        <p14:creationId xmlns:p14="http://schemas.microsoft.com/office/powerpoint/2010/main" val="384619758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a:bodyPr>
              <a:lstStyle/>
              <a:p>
                <a:pPr algn="just">
                  <a:lnSpc>
                    <a:spcPct val="173000"/>
                  </a:lnSpc>
                  <a:spcBef>
                    <a:spcPts val="1300"/>
                  </a:spcBef>
                  <a:spcAft>
                    <a:spcPts val="1300"/>
                  </a:spcAft>
                </a:pPr>
                <a:r>
                  <a:rPr lang="en-US"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 </a:t>
                </a:r>
                <a:r>
                  <a:rPr lang="zh-CN"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矩阵分解模型</a:t>
                </a:r>
                <a:endParaRPr lang="zh-CN"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0" kern="100" dirty="0">
                    <a:solidFill>
                      <a:schemeClr val="tx1"/>
                    </a:solidFill>
                    <a:effectLst/>
                    <a:latin typeface="Times New Roman" panose="02020603050405020304" pitchFamily="18" charset="0"/>
                    <a:ea typeface="宋体" panose="02010600030101010101" pitchFamily="2" charset="-122"/>
                  </a:rPr>
                  <a:t>2.2.3 </a:t>
                </a:r>
                <a:r>
                  <a:rPr lang="zh-CN" altLang="zh-CN" sz="2800" b="0" kern="100" dirty="0">
                    <a:solidFill>
                      <a:schemeClr val="tx1"/>
                    </a:solidFill>
                    <a:effectLst/>
                    <a:latin typeface="Times New Roman" panose="02020603050405020304" pitchFamily="18" charset="0"/>
                    <a:ea typeface="宋体" panose="02010600030101010101" pitchFamily="2" charset="-122"/>
                  </a:rPr>
                  <a:t>显式矩阵分解求解方法</a:t>
                </a:r>
                <a:endParaRPr lang="zh-CN" altLang="zh-CN" sz="2800" b="1"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为了用数学的语言定量表示上述思想，我们先引入一些符号。设</a:t>
                </a:r>
                <a:r>
                  <a:rPr lang="en-US" altLang="zh-CN" sz="2800" kern="100" dirty="0" err="1">
                    <a:solidFill>
                      <a:schemeClr val="tx1"/>
                    </a:solidFill>
                    <a:effectLst/>
                    <a:latin typeface="Times New Roman" panose="02020603050405020304" pitchFamily="18" charset="0"/>
                    <a:ea typeface="宋体" panose="02010600030101010101" pitchFamily="2" charset="-122"/>
                  </a:rPr>
                  <a:t>rui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表示用户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a:t>
                </a:r>
                <a:r>
                  <a:rPr lang="en-US" altLang="zh-CN" sz="2800" kern="100" dirty="0">
                    <a:solidFill>
                      <a:schemeClr val="tx1"/>
                    </a:solidFill>
                    <a:effectLst/>
                    <a:latin typeface="Times New Roman" panose="02020603050405020304" pitchFamily="18" charset="0"/>
                    <a:ea typeface="宋体" panose="02010600030101010101" pitchFamily="2" charset="-122"/>
                  </a:rPr>
                  <a:t>item </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的显式评分，当</a:t>
                </a:r>
                <a:r>
                  <a:rPr lang="en-US" altLang="zh-CN" sz="2800" kern="100" dirty="0" err="1">
                    <a:solidFill>
                      <a:schemeClr val="tx1"/>
                    </a:solidFill>
                    <a:effectLst/>
                    <a:latin typeface="Times New Roman" panose="02020603050405020304" pitchFamily="18" charset="0"/>
                    <a:ea typeface="宋体" panose="02010600030101010101" pitchFamily="2" charset="-122"/>
                  </a:rPr>
                  <a:t>rui</a:t>
                </a:r>
                <a:r>
                  <a:rPr lang="en-US" altLang="zh-CN" sz="2800" kern="100" dirty="0">
                    <a:solidFill>
                      <a:schemeClr val="tx1"/>
                    </a:solidFill>
                    <a:effectLst/>
                    <a:latin typeface="Times New Roman" panose="02020603050405020304" pitchFamily="18" charset="0"/>
                    <a:ea typeface="宋体" panose="02010600030101010101" pitchFamily="2" charset="-122"/>
                  </a:rPr>
                  <a:t> &gt;0</a:t>
                </a:r>
                <a:r>
                  <a:rPr lang="zh-CN" altLang="zh-CN" sz="2800" kern="100" dirty="0">
                    <a:solidFill>
                      <a:schemeClr val="tx1"/>
                    </a:solidFill>
                    <a:effectLst/>
                    <a:latin typeface="Times New Roman" panose="02020603050405020304" pitchFamily="18" charset="0"/>
                    <a:ea typeface="宋体" panose="02010600030101010101" pitchFamily="2" charset="-122"/>
                  </a:rPr>
                  <a:t>时，表示用户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a:t>
                </a:r>
                <a:r>
                  <a:rPr lang="en-US" altLang="zh-CN" sz="2800" kern="100" dirty="0">
                    <a:solidFill>
                      <a:schemeClr val="tx1"/>
                    </a:solidFill>
                    <a:effectLst/>
                    <a:latin typeface="Times New Roman" panose="02020603050405020304" pitchFamily="18" charset="0"/>
                    <a:ea typeface="宋体" panose="02010600030101010101" pitchFamily="2" charset="-122"/>
                  </a:rPr>
                  <a:t>item </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有评分，当</a:t>
                </a:r>
                <a:r>
                  <a:rPr lang="en-US" altLang="zh-CN" sz="2800" kern="100" dirty="0" err="1">
                    <a:solidFill>
                      <a:schemeClr val="tx1"/>
                    </a:solidFill>
                    <a:effectLst/>
                    <a:latin typeface="Times New Roman" panose="02020603050405020304" pitchFamily="18" charset="0"/>
                    <a:ea typeface="宋体" panose="02010600030101010101" pitchFamily="2" charset="-122"/>
                  </a:rPr>
                  <a:t>rui</a:t>
                </a:r>
                <a:r>
                  <a:rPr lang="en-US" altLang="zh-CN" sz="2800" kern="100" dirty="0">
                    <a:solidFill>
                      <a:schemeClr val="tx1"/>
                    </a:solidFill>
                    <a:effectLst/>
                    <a:latin typeface="Times New Roman" panose="02020603050405020304" pitchFamily="18" charset="0"/>
                    <a:ea typeface="宋体" panose="02010600030101010101" pitchFamily="2" charset="-122"/>
                  </a:rPr>
                  <a:t> =0</a:t>
                </a:r>
                <a:r>
                  <a:rPr lang="zh-CN" altLang="zh-CN" sz="2800" kern="100" dirty="0">
                    <a:solidFill>
                      <a:schemeClr val="tx1"/>
                    </a:solidFill>
                    <a:effectLst/>
                    <a:latin typeface="Times New Roman" panose="02020603050405020304" pitchFamily="18" charset="0"/>
                    <a:ea typeface="宋体" panose="02010600030101010101" pitchFamily="2" charset="-122"/>
                  </a:rPr>
                  <a:t>时，表示用户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a:t>
                </a:r>
                <a:r>
                  <a:rPr lang="en-US" altLang="zh-CN" sz="2800" kern="100" dirty="0">
                    <a:solidFill>
                      <a:schemeClr val="tx1"/>
                    </a:solidFill>
                    <a:effectLst/>
                    <a:latin typeface="Times New Roman" panose="02020603050405020304" pitchFamily="18" charset="0"/>
                    <a:ea typeface="宋体" panose="02010600030101010101" pitchFamily="2" charset="-122"/>
                  </a:rPr>
                  <a:t>item </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没有评分，</a:t>
                </a:r>
                <a:r>
                  <a:rPr lang="en-US" altLang="zh-CN" sz="2800" kern="100" dirty="0">
                    <a:solidFill>
                      <a:schemeClr val="tx1"/>
                    </a:solidFill>
                    <a:effectLst/>
                    <a:latin typeface="Times New Roman" panose="02020603050405020304" pitchFamily="18" charset="0"/>
                    <a:ea typeface="宋体" panose="02010600030101010101" pitchFamily="2" charset="-122"/>
                  </a:rPr>
                  <a:t>xu </a:t>
                </a:r>
                <a:r>
                  <a:rPr lang="zh-CN" altLang="zh-CN" sz="2800" kern="100" dirty="0">
                    <a:solidFill>
                      <a:schemeClr val="tx1"/>
                    </a:solidFill>
                    <a:effectLst/>
                    <a:latin typeface="Times New Roman" panose="02020603050405020304" pitchFamily="18" charset="0"/>
                    <a:ea typeface="宋体" panose="02010600030101010101" pitchFamily="2" charset="-122"/>
                  </a:rPr>
                  <a:t>表示用户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的向量，</a:t>
                </a:r>
                <a:r>
                  <a:rPr lang="en-US" altLang="zh-CN" sz="2800" kern="100" dirty="0" err="1">
                    <a:solidFill>
                      <a:schemeClr val="tx1"/>
                    </a:solidFill>
                    <a:effectLst/>
                    <a:latin typeface="Times New Roman" panose="02020603050405020304" pitchFamily="18" charset="0"/>
                    <a:ea typeface="宋体" panose="02010600030101010101" pitchFamily="2" charset="-122"/>
                  </a:rPr>
                  <a:t>yi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表示</a:t>
                </a:r>
                <a:r>
                  <a:rPr lang="en-US" altLang="zh-CN" sz="2800" kern="100" dirty="0">
                    <a:solidFill>
                      <a:schemeClr val="tx1"/>
                    </a:solidFill>
                    <a:effectLst/>
                    <a:latin typeface="Times New Roman" panose="02020603050405020304" pitchFamily="18" charset="0"/>
                    <a:ea typeface="宋体" panose="02010600030101010101" pitchFamily="2" charset="-122"/>
                  </a:rPr>
                  <a:t>item </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的向量，则显式矩阵分解的目标函数为：</a:t>
                </a:r>
              </a:p>
              <a:p>
                <a:pPr algn="just"/>
                <a14:m>
                  <m:oMathPara xmlns:m="http://schemas.openxmlformats.org/officeDocument/2006/math">
                    <m:oMathParaPr>
                      <m:jc m:val="centerGroup"/>
                    </m:oMathParaPr>
                    <m:oMath xmlns:m="http://schemas.openxmlformats.org/officeDocument/2006/math">
                      <m:limLow>
                        <m:limLowPr>
                          <m:ctrlPr>
                            <a:rPr lang="zh-CN" altLang="zh-CN" sz="2800" i="1" kern="100">
                              <a:solidFill>
                                <a:schemeClr val="tx1"/>
                              </a:solidFill>
                              <a:effectLst/>
                              <a:latin typeface="Cambria Math" panose="02040503050406030204" pitchFamily="18" charset="0"/>
                              <a:ea typeface="Cambria Math" panose="02040503050406030204" pitchFamily="18" charset="0"/>
                            </a:rPr>
                          </m:ctrlPr>
                        </m:limLowPr>
                        <m:e>
                          <m:r>
                            <a:rPr lang="en-US" altLang="zh-CN" sz="2800" i="1" kern="100">
                              <a:solidFill>
                                <a:schemeClr val="tx1"/>
                              </a:solidFill>
                              <a:effectLst/>
                              <a:latin typeface="Cambria Math" panose="02040503050406030204" pitchFamily="18" charset="0"/>
                              <a:ea typeface="宋体" panose="02010600030101010101" pitchFamily="2" charset="-122"/>
                            </a:rPr>
                            <m:t>𝑚𝑖𝑛</m:t>
                          </m:r>
                        </m:e>
                        <m:lim>
                          <m:r>
                            <a:rPr lang="en-US" altLang="zh-CN" sz="2800" i="1" kern="100">
                              <a:solidFill>
                                <a:schemeClr val="tx1"/>
                              </a:solidFill>
                              <a:effectLst/>
                              <a:latin typeface="Cambria Math" panose="02040503050406030204" pitchFamily="18" charset="0"/>
                              <a:ea typeface="宋体" panose="02010600030101010101" pitchFamily="2" charset="-122"/>
                            </a:rPr>
                            <m:t>𝑋</m:t>
                          </m:r>
                          <m:r>
                            <a:rPr lang="en-US" altLang="zh-CN" sz="2800" i="1" kern="100">
                              <a:solidFill>
                                <a:schemeClr val="tx1"/>
                              </a:solidFill>
                              <a:effectLst/>
                              <a:latin typeface="Cambria Math" panose="02040503050406030204" pitchFamily="18" charset="0"/>
                              <a:ea typeface="宋体" panose="02010600030101010101" pitchFamily="2" charset="-122"/>
                            </a:rPr>
                            <m:t>,</m:t>
                          </m:r>
                          <m:r>
                            <a:rPr lang="en-US" altLang="zh-CN" sz="2800" i="1" kern="100">
                              <a:solidFill>
                                <a:schemeClr val="tx1"/>
                              </a:solidFill>
                              <a:effectLst/>
                              <a:latin typeface="Cambria Math" panose="02040503050406030204" pitchFamily="18" charset="0"/>
                              <a:ea typeface="宋体" panose="02010600030101010101" pitchFamily="2" charset="-122"/>
                            </a:rPr>
                            <m:t>𝑌</m:t>
                          </m:r>
                        </m:lim>
                      </m:limLow>
                      <m:r>
                        <a:rPr lang="en-US" altLang="zh-CN" sz="2800" i="1" kern="100">
                          <a:solidFill>
                            <a:schemeClr val="tx1"/>
                          </a:solidFill>
                          <a:effectLst/>
                          <a:latin typeface="Cambria Math" panose="02040503050406030204" pitchFamily="18" charset="0"/>
                          <a:ea typeface="宋体" panose="02010600030101010101" pitchFamily="2" charset="-122"/>
                        </a:rPr>
                        <m:t> </m:t>
                      </m:r>
                      <m:nary>
                        <m:naryPr>
                          <m:chr m:val="∑"/>
                          <m:limLoc m:val="undOvr"/>
                          <m:grow m:val="on"/>
                          <m:supHide m:val="on"/>
                          <m:ctrlPr>
                            <a:rPr lang="zh-CN" altLang="zh-CN" sz="2800" i="1" kern="100">
                              <a:solidFill>
                                <a:schemeClr val="tx1"/>
                              </a:solidFill>
                              <a:effectLst/>
                              <a:latin typeface="Cambria Math" panose="02040503050406030204" pitchFamily="18" charset="0"/>
                              <a:ea typeface="Cambria Math" panose="02040503050406030204" pitchFamily="18" charset="0"/>
                            </a:rPr>
                          </m:ctrlPr>
                        </m:naryPr>
                        <m:sub>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𝑟</m:t>
                              </m:r>
                            </m:e>
                            <m:sub>
                              <m:r>
                                <a:rPr lang="en-US" altLang="zh-CN" sz="2800" i="1" kern="100">
                                  <a:solidFill>
                                    <a:schemeClr val="tx1"/>
                                  </a:solidFill>
                                  <a:effectLst/>
                                  <a:latin typeface="Cambria Math" panose="02040503050406030204" pitchFamily="18" charset="0"/>
                                  <a:ea typeface="宋体" panose="02010600030101010101" pitchFamily="2" charset="-122"/>
                                </a:rPr>
                                <m:t>𝑖𝑖</m:t>
                              </m:r>
                            </m:sub>
                          </m:sSub>
                          <m:r>
                            <a:rPr lang="en-US" altLang="zh-CN" sz="2800" i="1" kern="100">
                              <a:solidFill>
                                <a:schemeClr val="tx1"/>
                              </a:solidFill>
                              <a:effectLst/>
                              <a:latin typeface="Cambria Math" panose="02040503050406030204" pitchFamily="18" charset="0"/>
                              <a:ea typeface="宋体" panose="02010600030101010101" pitchFamily="2" charset="-122"/>
                            </a:rPr>
                            <m:t>≠0</m:t>
                          </m:r>
                        </m:sub>
                        <m:sup/>
                        <m:e>
                          <m:r>
                            <a:rPr lang="en-US" altLang="zh-CN" sz="2800" i="1" kern="100">
                              <a:solidFill>
                                <a:schemeClr val="tx1"/>
                              </a:solidFill>
                              <a:effectLst/>
                              <a:latin typeface="Cambria Math" panose="02040503050406030204" pitchFamily="18" charset="0"/>
                              <a:ea typeface="宋体" panose="02010600030101010101" pitchFamily="2" charset="-122"/>
                            </a:rPr>
                            <m:t> </m:t>
                          </m:r>
                        </m:e>
                      </m:nary>
                      <m:sSup>
                        <m:sSupPr>
                          <m:ctrlPr>
                            <a:rPr lang="zh-CN" altLang="zh-CN" sz="2800" i="1" kern="100">
                              <a:solidFill>
                                <a:schemeClr val="tx1"/>
                              </a:solidFill>
                              <a:effectLst/>
                              <a:latin typeface="Cambria Math" panose="02040503050406030204" pitchFamily="18" charset="0"/>
                              <a:ea typeface="Cambria Math" panose="02040503050406030204" pitchFamily="18" charset="0"/>
                            </a:rPr>
                          </m:ctrlPr>
                        </m:sSupPr>
                        <m:e>
                          <m:d>
                            <m:dPr>
                              <m:ctrlPr>
                                <a:rPr lang="zh-CN" altLang="zh-CN" sz="28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𝑟</m:t>
                                  </m:r>
                                </m:e>
                                <m:sub>
                                  <m:r>
                                    <a:rPr lang="en-US" altLang="zh-CN" sz="2800" i="1" kern="100">
                                      <a:solidFill>
                                        <a:schemeClr val="tx1"/>
                                      </a:solidFill>
                                      <a:effectLst/>
                                      <a:latin typeface="Cambria Math" panose="02040503050406030204" pitchFamily="18" charset="0"/>
                                      <a:ea typeface="宋体" panose="02010600030101010101" pitchFamily="2" charset="-122"/>
                                    </a:rPr>
                                    <m:t>𝑢𝑖</m:t>
                                  </m:r>
                                </m:sub>
                              </m:sSub>
                              <m:r>
                                <a:rPr lang="en-US" altLang="zh-CN" sz="2800" i="1" kern="100">
                                  <a:solidFill>
                                    <a:schemeClr val="tx1"/>
                                  </a:solidFill>
                                  <a:effectLst/>
                                  <a:latin typeface="Cambria Math" panose="02040503050406030204" pitchFamily="18" charset="0"/>
                                  <a:ea typeface="宋体" panose="02010600030101010101" pitchFamily="2" charset="-122"/>
                                </a:rPr>
                                <m:t>−</m:t>
                              </m:r>
                              <m:sSubSup>
                                <m:sSubSupPr>
                                  <m:ctrlPr>
                                    <a:rPr lang="zh-CN" altLang="zh-CN" sz="2800" i="1" kern="100">
                                      <a:solidFill>
                                        <a:schemeClr val="tx1"/>
                                      </a:solidFill>
                                      <a:effectLst/>
                                      <a:latin typeface="Cambria Math" panose="02040503050406030204" pitchFamily="18" charset="0"/>
                                      <a:ea typeface="Cambria Math" panose="02040503050406030204" pitchFamily="18" charset="0"/>
                                    </a:rPr>
                                  </m:ctrlPr>
                                </m:sSubSupPr>
                                <m:e>
                                  <m:r>
                                    <a:rPr lang="en-US" altLang="zh-CN" sz="2800" i="1" kern="100">
                                      <a:solidFill>
                                        <a:schemeClr val="tx1"/>
                                      </a:solidFill>
                                      <a:effectLst/>
                                      <a:latin typeface="Cambria Math" panose="02040503050406030204" pitchFamily="18" charset="0"/>
                                      <a:ea typeface="宋体" panose="02010600030101010101" pitchFamily="2" charset="-122"/>
                                    </a:rPr>
                                    <m:t>𝑥</m:t>
                                  </m:r>
                                </m:e>
                                <m:sub>
                                  <m:r>
                                    <a:rPr lang="en-US" altLang="zh-CN" sz="2800" i="1" kern="100">
                                      <a:solidFill>
                                        <a:schemeClr val="tx1"/>
                                      </a:solidFill>
                                      <a:effectLst/>
                                      <a:latin typeface="Cambria Math" panose="02040503050406030204" pitchFamily="18" charset="0"/>
                                      <a:ea typeface="宋体" panose="02010600030101010101" pitchFamily="2" charset="-122"/>
                                    </a:rPr>
                                    <m:t>𝑢</m:t>
                                  </m:r>
                                </m:sub>
                                <m:sup>
                                  <m:r>
                                    <a:rPr lang="en-US" altLang="zh-CN" sz="2800" i="1" kern="100">
                                      <a:solidFill>
                                        <a:schemeClr val="tx1"/>
                                      </a:solidFill>
                                      <a:effectLst/>
                                      <a:latin typeface="Cambria Math" panose="02040503050406030204" pitchFamily="18" charset="0"/>
                                      <a:ea typeface="宋体" panose="02010600030101010101" pitchFamily="2" charset="-122"/>
                                    </a:rPr>
                                    <m:t>𝑇</m:t>
                                  </m:r>
                                </m:sup>
                              </m:sSubSup>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𝑦</m:t>
                                  </m:r>
                                </m:e>
                                <m:sub>
                                  <m:r>
                                    <a:rPr lang="en-US" altLang="zh-CN" sz="2800" i="1" kern="100">
                                      <a:solidFill>
                                        <a:schemeClr val="tx1"/>
                                      </a:solidFill>
                                      <a:effectLst/>
                                      <a:latin typeface="Cambria Math" panose="02040503050406030204" pitchFamily="18" charset="0"/>
                                      <a:ea typeface="宋体" panose="02010600030101010101" pitchFamily="2" charset="-122"/>
                                    </a:rPr>
                                    <m:t>𝑖</m:t>
                                  </m:r>
                                </m:sub>
                              </m:sSub>
                            </m:e>
                          </m:d>
                        </m:e>
                        <m:sup>
                          <m:r>
                            <a:rPr lang="en-US" altLang="zh-CN" sz="2800" i="1" kern="100">
                              <a:solidFill>
                                <a:schemeClr val="tx1"/>
                              </a:solidFill>
                              <a:effectLst/>
                              <a:latin typeface="Cambria Math" panose="02040503050406030204" pitchFamily="18" charset="0"/>
                              <a:ea typeface="宋体" panose="02010600030101010101" pitchFamily="2" charset="-122"/>
                            </a:rPr>
                            <m:t>2</m:t>
                          </m:r>
                        </m:sup>
                      </m:sSup>
                      <m:r>
                        <a:rPr lang="en-US" altLang="zh-CN" sz="2800" i="1" kern="100">
                          <a:solidFill>
                            <a:schemeClr val="tx1"/>
                          </a:solidFill>
                          <a:effectLst/>
                          <a:latin typeface="Cambria Math" panose="02040503050406030204" pitchFamily="18" charset="0"/>
                          <a:ea typeface="宋体" panose="02010600030101010101" pitchFamily="2" charset="-122"/>
                        </a:rPr>
                        <m:t>+</m:t>
                      </m:r>
                      <m:r>
                        <a:rPr lang="en-US" altLang="zh-CN" sz="2800" i="1" kern="100">
                          <a:solidFill>
                            <a:schemeClr val="tx1"/>
                          </a:solidFill>
                          <a:effectLst/>
                          <a:latin typeface="Cambria Math" panose="02040503050406030204" pitchFamily="18" charset="0"/>
                          <a:ea typeface="宋体" panose="02010600030101010101" pitchFamily="2" charset="-122"/>
                        </a:rPr>
                        <m:t>𝜆</m:t>
                      </m:r>
                      <m:d>
                        <m:dPr>
                          <m:ctrlPr>
                            <a:rPr lang="zh-CN" altLang="zh-CN" sz="2800" i="1" kern="100">
                              <a:solidFill>
                                <a:schemeClr val="tx1"/>
                              </a:solidFill>
                              <a:effectLst/>
                              <a:latin typeface="Cambria Math" panose="02040503050406030204" pitchFamily="18" charset="0"/>
                              <a:ea typeface="Cambria Math" panose="02040503050406030204" pitchFamily="18" charset="0"/>
                            </a:rPr>
                          </m:ctrlPr>
                        </m:dPr>
                        <m:e>
                          <m:nary>
                            <m:naryPr>
                              <m:chr m:val="∑"/>
                              <m:limLoc m:val="undOvr"/>
                              <m:grow m:val="on"/>
                              <m:supHide m:val="on"/>
                              <m:ctrlPr>
                                <a:rPr lang="zh-CN" altLang="zh-CN" sz="2800" i="1" kern="100">
                                  <a:solidFill>
                                    <a:schemeClr val="tx1"/>
                                  </a:solidFill>
                                  <a:effectLst/>
                                  <a:latin typeface="Cambria Math" panose="02040503050406030204" pitchFamily="18" charset="0"/>
                                  <a:ea typeface="Cambria Math" panose="02040503050406030204" pitchFamily="18" charset="0"/>
                                </a:rPr>
                              </m:ctrlPr>
                            </m:naryPr>
                            <m:sub>
                              <m:r>
                                <a:rPr lang="en-US" altLang="zh-CN" sz="2800" i="1" kern="100">
                                  <a:solidFill>
                                    <a:schemeClr val="tx1"/>
                                  </a:solidFill>
                                  <a:effectLst/>
                                  <a:latin typeface="Cambria Math" panose="02040503050406030204" pitchFamily="18" charset="0"/>
                                  <a:ea typeface="宋体" panose="02010600030101010101" pitchFamily="2" charset="-122"/>
                                </a:rPr>
                                <m:t>𝑢</m:t>
                              </m:r>
                            </m:sub>
                            <m:sup/>
                            <m:e>
                              <m:r>
                                <a:rPr lang="en-US" altLang="zh-CN" sz="2800" i="1" kern="100">
                                  <a:solidFill>
                                    <a:schemeClr val="tx1"/>
                                  </a:solidFill>
                                  <a:effectLst/>
                                  <a:latin typeface="Cambria Math" panose="02040503050406030204" pitchFamily="18" charset="0"/>
                                  <a:ea typeface="宋体" panose="02010600030101010101" pitchFamily="2" charset="-122"/>
                                </a:rPr>
                                <m:t> </m:t>
                              </m:r>
                            </m:e>
                          </m:nary>
                          <m:sSubSup>
                            <m:sSubSupPr>
                              <m:ctrlPr>
                                <a:rPr lang="zh-CN" altLang="zh-CN" sz="2800" i="1" kern="100">
                                  <a:solidFill>
                                    <a:schemeClr val="tx1"/>
                                  </a:solidFill>
                                  <a:effectLst/>
                                  <a:latin typeface="Cambria Math" panose="02040503050406030204" pitchFamily="18" charset="0"/>
                                  <a:ea typeface="Cambria Math" panose="02040503050406030204" pitchFamily="18" charset="0"/>
                                </a:rPr>
                              </m:ctrlPr>
                            </m:sSubSupPr>
                            <m:e>
                              <m:d>
                                <m:dPr>
                                  <m:begChr m:val="∥"/>
                                  <m:endChr m:val="∥"/>
                                  <m:ctrlPr>
                                    <a:rPr lang="zh-CN" altLang="zh-CN" sz="28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𝑥</m:t>
                                      </m:r>
                                    </m:e>
                                    <m:sub>
                                      <m:r>
                                        <a:rPr lang="en-US" altLang="zh-CN" sz="2800" i="1" kern="100">
                                          <a:solidFill>
                                            <a:schemeClr val="tx1"/>
                                          </a:solidFill>
                                          <a:effectLst/>
                                          <a:latin typeface="Cambria Math" panose="02040503050406030204" pitchFamily="18" charset="0"/>
                                          <a:ea typeface="宋体" panose="02010600030101010101" pitchFamily="2" charset="-122"/>
                                        </a:rPr>
                                        <m:t>𝑢</m:t>
                                      </m:r>
                                    </m:sub>
                                  </m:sSub>
                                </m:e>
                              </m:d>
                            </m:e>
                            <m:sub>
                              <m:r>
                                <a:rPr lang="en-US" altLang="zh-CN" sz="2800" i="1" kern="100">
                                  <a:solidFill>
                                    <a:schemeClr val="tx1"/>
                                  </a:solidFill>
                                  <a:effectLst/>
                                  <a:latin typeface="Cambria Math" panose="02040503050406030204" pitchFamily="18" charset="0"/>
                                  <a:ea typeface="宋体" panose="02010600030101010101" pitchFamily="2" charset="-122"/>
                                </a:rPr>
                                <m:t>2</m:t>
                              </m:r>
                            </m:sub>
                            <m:sup>
                              <m:r>
                                <a:rPr lang="en-US" altLang="zh-CN" sz="2800" i="1" kern="100">
                                  <a:solidFill>
                                    <a:schemeClr val="tx1"/>
                                  </a:solidFill>
                                  <a:effectLst/>
                                  <a:latin typeface="Cambria Math" panose="02040503050406030204" pitchFamily="18" charset="0"/>
                                  <a:ea typeface="宋体" panose="02010600030101010101" pitchFamily="2" charset="-122"/>
                                </a:rPr>
                                <m:t>2</m:t>
                              </m:r>
                            </m:sup>
                          </m:sSubSup>
                          <m:r>
                            <a:rPr lang="en-US" altLang="zh-CN" sz="2800" i="1" kern="100">
                              <a:solidFill>
                                <a:schemeClr val="tx1"/>
                              </a:solidFill>
                              <a:effectLst/>
                              <a:latin typeface="Cambria Math" panose="02040503050406030204" pitchFamily="18" charset="0"/>
                              <a:ea typeface="宋体" panose="02010600030101010101" pitchFamily="2" charset="-122"/>
                            </a:rPr>
                            <m:t>+</m:t>
                          </m:r>
                          <m:nary>
                            <m:naryPr>
                              <m:chr m:val="∑"/>
                              <m:limLoc m:val="undOvr"/>
                              <m:grow m:val="on"/>
                              <m:supHide m:val="on"/>
                              <m:ctrlPr>
                                <a:rPr lang="zh-CN" altLang="zh-CN" sz="2800" i="1" kern="100">
                                  <a:solidFill>
                                    <a:schemeClr val="tx1"/>
                                  </a:solidFill>
                                  <a:effectLst/>
                                  <a:latin typeface="Cambria Math" panose="02040503050406030204" pitchFamily="18" charset="0"/>
                                  <a:ea typeface="Cambria Math" panose="02040503050406030204" pitchFamily="18" charset="0"/>
                                </a:rPr>
                              </m:ctrlPr>
                            </m:naryPr>
                            <m:sub>
                              <m:r>
                                <a:rPr lang="en-US" altLang="zh-CN" sz="2800" i="1" kern="100">
                                  <a:solidFill>
                                    <a:schemeClr val="tx1"/>
                                  </a:solidFill>
                                  <a:effectLst/>
                                  <a:latin typeface="Cambria Math" panose="02040503050406030204" pitchFamily="18" charset="0"/>
                                  <a:ea typeface="宋体" panose="02010600030101010101" pitchFamily="2" charset="-122"/>
                                </a:rPr>
                                <m:t>𝑖</m:t>
                              </m:r>
                            </m:sub>
                            <m:sup/>
                            <m:e>
                              <m:r>
                                <a:rPr lang="en-US" altLang="zh-CN" sz="2800" i="1" kern="100">
                                  <a:solidFill>
                                    <a:schemeClr val="tx1"/>
                                  </a:solidFill>
                                  <a:effectLst/>
                                  <a:latin typeface="Cambria Math" panose="02040503050406030204" pitchFamily="18" charset="0"/>
                                  <a:ea typeface="宋体" panose="02010600030101010101" pitchFamily="2" charset="-122"/>
                                </a:rPr>
                                <m:t> </m:t>
                              </m:r>
                            </m:e>
                          </m:nary>
                          <m:sSubSup>
                            <m:sSubSupPr>
                              <m:ctrlPr>
                                <a:rPr lang="zh-CN" altLang="zh-CN" sz="2800" i="1" kern="100">
                                  <a:solidFill>
                                    <a:schemeClr val="tx1"/>
                                  </a:solidFill>
                                  <a:effectLst/>
                                  <a:latin typeface="Cambria Math" panose="02040503050406030204" pitchFamily="18" charset="0"/>
                                  <a:ea typeface="Cambria Math" panose="02040503050406030204" pitchFamily="18" charset="0"/>
                                </a:rPr>
                              </m:ctrlPr>
                            </m:sSubSupPr>
                            <m:e>
                              <m:d>
                                <m:dPr>
                                  <m:begChr m:val="∥"/>
                                  <m:endChr m:val="∥"/>
                                  <m:ctrlPr>
                                    <a:rPr lang="zh-CN" altLang="zh-CN" sz="28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𝑦</m:t>
                                      </m:r>
                                    </m:e>
                                    <m:sub>
                                      <m:r>
                                        <a:rPr lang="en-US" altLang="zh-CN" sz="2800" i="1" kern="100">
                                          <a:solidFill>
                                            <a:schemeClr val="tx1"/>
                                          </a:solidFill>
                                          <a:effectLst/>
                                          <a:latin typeface="Cambria Math" panose="02040503050406030204" pitchFamily="18" charset="0"/>
                                          <a:ea typeface="宋体" panose="02010600030101010101" pitchFamily="2" charset="-122"/>
                                        </a:rPr>
                                        <m:t>𝑖</m:t>
                                      </m:r>
                                    </m:sub>
                                  </m:sSub>
                                </m:e>
                              </m:d>
                            </m:e>
                            <m:sub>
                              <m:r>
                                <a:rPr lang="en-US" altLang="zh-CN" sz="2800" i="1" kern="100">
                                  <a:solidFill>
                                    <a:schemeClr val="tx1"/>
                                  </a:solidFill>
                                  <a:effectLst/>
                                  <a:latin typeface="Cambria Math" panose="02040503050406030204" pitchFamily="18" charset="0"/>
                                  <a:ea typeface="宋体" panose="02010600030101010101" pitchFamily="2" charset="-122"/>
                                </a:rPr>
                                <m:t>2</m:t>
                              </m:r>
                            </m:sub>
                            <m:sup>
                              <m:r>
                                <a:rPr lang="en-US" altLang="zh-CN" sz="2800" i="1" kern="100">
                                  <a:solidFill>
                                    <a:schemeClr val="tx1"/>
                                  </a:solidFill>
                                  <a:effectLst/>
                                  <a:latin typeface="Cambria Math" panose="02040503050406030204" pitchFamily="18" charset="0"/>
                                  <a:ea typeface="宋体" panose="02010600030101010101" pitchFamily="2" charset="-122"/>
                                </a:rPr>
                                <m:t>2</m:t>
                              </m:r>
                            </m:sup>
                          </m:sSubSup>
                        </m:e>
                      </m:d>
                    </m:oMath>
                  </m:oMathPara>
                </a14:m>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其中</a:t>
                </a:r>
                <a:r>
                  <a:rPr lang="en-US" altLang="zh-CN" sz="2800" i="1" kern="100" dirty="0">
                    <a:solidFill>
                      <a:schemeClr val="tx1"/>
                    </a:solidFill>
                    <a:effectLst/>
                    <a:latin typeface="Times New Roman" panose="02020603050405020304" pitchFamily="18" charset="0"/>
                    <a:ea typeface="宋体" panose="02010600030101010101" pitchFamily="2" charset="-122"/>
                  </a:rPr>
                  <a:t>xu </a:t>
                </a:r>
                <a:r>
                  <a:rPr lang="zh-CN" altLang="zh-CN" sz="2800" kern="100" dirty="0">
                    <a:solidFill>
                      <a:schemeClr val="tx1"/>
                    </a:solidFill>
                    <a:effectLst/>
                    <a:latin typeface="Times New Roman" panose="02020603050405020304" pitchFamily="18" charset="0"/>
                    <a:ea typeface="宋体" panose="02010600030101010101" pitchFamily="2" charset="-122"/>
                  </a:rPr>
                  <a:t>和</a:t>
                </a:r>
                <a:r>
                  <a:rPr lang="en-US" altLang="zh-CN" sz="2800" i="1" kern="100" dirty="0" err="1">
                    <a:solidFill>
                      <a:schemeClr val="tx1"/>
                    </a:solidFill>
                    <a:effectLst/>
                    <a:latin typeface="Times New Roman" panose="02020603050405020304" pitchFamily="18" charset="0"/>
                    <a:ea typeface="宋体" panose="02010600030101010101" pitchFamily="2" charset="-122"/>
                  </a:rPr>
                  <a:t>yi</a:t>
                </a:r>
                <a:r>
                  <a:rPr lang="en-US" altLang="zh-CN" sz="2800" i="1"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都是</a:t>
                </a:r>
                <a:r>
                  <a:rPr lang="en-US" altLang="zh-CN" sz="2800" i="1" kern="100" dirty="0">
                    <a:solidFill>
                      <a:schemeClr val="tx1"/>
                    </a:solidFill>
                    <a:effectLst/>
                    <a:latin typeface="Times New Roman" panose="02020603050405020304" pitchFamily="18" charset="0"/>
                    <a:ea typeface="宋体" panose="02010600030101010101" pitchFamily="2" charset="-122"/>
                  </a:rPr>
                  <a:t>k </a:t>
                </a:r>
                <a:r>
                  <a:rPr lang="zh-CN" altLang="zh-CN" sz="2800" kern="100" dirty="0">
                    <a:solidFill>
                      <a:schemeClr val="tx1"/>
                    </a:solidFill>
                    <a:effectLst/>
                    <a:latin typeface="Times New Roman" panose="02020603050405020304" pitchFamily="18" charset="0"/>
                    <a:ea typeface="宋体" panose="02010600030101010101" pitchFamily="2" charset="-122"/>
                  </a:rPr>
                  <a:t>维的列向量，</a:t>
                </a:r>
                <a:r>
                  <a:rPr lang="en-US" altLang="zh-CN" sz="2800" i="1" kern="100" dirty="0">
                    <a:solidFill>
                      <a:schemeClr val="tx1"/>
                    </a:solidFill>
                    <a:effectLst/>
                    <a:latin typeface="Times New Roman" panose="02020603050405020304" pitchFamily="18" charset="0"/>
                    <a:ea typeface="宋体" panose="02010600030101010101" pitchFamily="2" charset="-122"/>
                  </a:rPr>
                  <a:t>k </a:t>
                </a:r>
                <a:r>
                  <a:rPr lang="zh-CN" altLang="zh-CN" sz="2800" kern="100" dirty="0">
                    <a:solidFill>
                      <a:schemeClr val="tx1"/>
                    </a:solidFill>
                    <a:effectLst/>
                    <a:latin typeface="Times New Roman" panose="02020603050405020304" pitchFamily="18" charset="0"/>
                    <a:ea typeface="宋体" panose="02010600030101010101" pitchFamily="2" charset="-122"/>
                  </a:rPr>
                  <a:t>为隐变量的个数， </a:t>
                </a:r>
              </a:p>
              <a:p>
                <a:pPr algn="just"/>
                <a14:m>
                  <m:oMathPara xmlns:m="http://schemas.openxmlformats.org/officeDocument/2006/math">
                    <m:oMathParaPr>
                      <m:jc m:val="centerGroup"/>
                    </m:oMathParaPr>
                    <m:oMath xmlns:m="http://schemas.openxmlformats.org/officeDocument/2006/math">
                      <m:r>
                        <a:rPr lang="en-US" altLang="zh-CN" sz="2800" i="1" kern="100">
                          <a:solidFill>
                            <a:schemeClr val="tx1"/>
                          </a:solidFill>
                          <a:effectLst/>
                          <a:latin typeface="Cambria Math" panose="02040503050406030204" pitchFamily="18" charset="0"/>
                          <a:ea typeface="宋体" panose="02010600030101010101" pitchFamily="2" charset="-122"/>
                        </a:rPr>
                        <m:t>𝑋</m:t>
                      </m:r>
                      <m:r>
                        <a:rPr lang="en-US" altLang="zh-CN" sz="2800"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28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𝑥</m:t>
                              </m:r>
                            </m:e>
                            <m:sub>
                              <m:r>
                                <a:rPr lang="en-US" altLang="zh-CN" sz="2800" i="1" kern="100">
                                  <a:solidFill>
                                    <a:schemeClr val="tx1"/>
                                  </a:solidFill>
                                  <a:effectLst/>
                                  <a:latin typeface="Cambria Math" panose="02040503050406030204" pitchFamily="18" charset="0"/>
                                  <a:ea typeface="宋体" panose="02010600030101010101" pitchFamily="2" charset="-122"/>
                                </a:rPr>
                                <m:t>1</m:t>
                              </m:r>
                            </m:sub>
                          </m:sSub>
                          <m:r>
                            <a:rPr lang="en-US" altLang="zh-CN" sz="2800" i="1" kern="100">
                              <a:solidFill>
                                <a:schemeClr val="tx1"/>
                              </a:solidFill>
                              <a:effectLst/>
                              <a:latin typeface="Cambria Math" panose="02040503050406030204" pitchFamily="18" charset="0"/>
                              <a:ea typeface="宋体" panose="02010600030101010101" pitchFamily="2" charset="-122"/>
                            </a:rPr>
                            <m:t>,</m:t>
                          </m:r>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𝑥</m:t>
                              </m:r>
                            </m:e>
                            <m:sub>
                              <m:r>
                                <a:rPr lang="en-US" altLang="zh-CN" sz="2800" i="1" kern="100">
                                  <a:solidFill>
                                    <a:schemeClr val="tx1"/>
                                  </a:solidFill>
                                  <a:effectLst/>
                                  <a:latin typeface="Cambria Math" panose="02040503050406030204" pitchFamily="18" charset="0"/>
                                  <a:ea typeface="宋体" panose="02010600030101010101" pitchFamily="2" charset="-122"/>
                                </a:rPr>
                                <m:t>2</m:t>
                              </m:r>
                            </m:sub>
                          </m:sSub>
                          <m:r>
                            <a:rPr lang="en-US" altLang="zh-CN" sz="2800" i="1" kern="100">
                              <a:solidFill>
                                <a:schemeClr val="tx1"/>
                              </a:solidFill>
                              <a:effectLst/>
                              <a:latin typeface="Cambria Math" panose="02040503050406030204" pitchFamily="18" charset="0"/>
                              <a:ea typeface="宋体" panose="02010600030101010101" pitchFamily="2" charset="-122"/>
                            </a:rPr>
                            <m:t>,⋯,</m:t>
                          </m:r>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𝑥</m:t>
                              </m:r>
                            </m:e>
                            <m:sub>
                              <m:r>
                                <a:rPr lang="en-US" altLang="zh-CN" sz="2800" i="1" kern="100">
                                  <a:solidFill>
                                    <a:schemeClr val="tx1"/>
                                  </a:solidFill>
                                  <a:effectLst/>
                                  <a:latin typeface="Cambria Math" panose="02040503050406030204" pitchFamily="18" charset="0"/>
                                  <a:ea typeface="宋体" panose="02010600030101010101" pitchFamily="2" charset="-122"/>
                                </a:rPr>
                                <m:t>𝑁</m:t>
                              </m:r>
                            </m:sub>
                          </m:sSub>
                        </m:e>
                      </m:d>
                    </m:oMath>
                  </m:oMathPara>
                </a14:m>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是所有</a:t>
                </a:r>
                <a:r>
                  <a:rPr lang="en-US" altLang="zh-CN" sz="2800" i="1" kern="100" dirty="0">
                    <a:solidFill>
                      <a:schemeClr val="tx1"/>
                    </a:solidFill>
                    <a:effectLst/>
                    <a:latin typeface="Times New Roman" panose="02020603050405020304" pitchFamily="18" charset="0"/>
                    <a:ea typeface="宋体" panose="02010600030101010101" pitchFamily="2" charset="-122"/>
                  </a:rPr>
                  <a:t>xu </a:t>
                </a:r>
                <a:r>
                  <a:rPr lang="zh-CN" altLang="zh-CN" sz="2800" kern="100" dirty="0">
                    <a:solidFill>
                      <a:schemeClr val="tx1"/>
                    </a:solidFill>
                    <a:effectLst/>
                    <a:latin typeface="Times New Roman" panose="02020603050405020304" pitchFamily="18" charset="0"/>
                    <a:ea typeface="宋体" panose="02010600030101010101" pitchFamily="2" charset="-122"/>
                  </a:rPr>
                  <a:t>构成的矩阵，</a:t>
                </a:r>
              </a:p>
              <a:p>
                <a:pPr algn="just"/>
                <a14:m>
                  <m:oMathPara xmlns:m="http://schemas.openxmlformats.org/officeDocument/2006/math">
                    <m:oMathParaPr>
                      <m:jc m:val="centerGroup"/>
                    </m:oMathParaPr>
                    <m:oMath xmlns:m="http://schemas.openxmlformats.org/officeDocument/2006/math">
                      <m:r>
                        <a:rPr lang="en-US" altLang="zh-CN" sz="2800" i="1" kern="100">
                          <a:solidFill>
                            <a:schemeClr val="tx1"/>
                          </a:solidFill>
                          <a:effectLst/>
                          <a:latin typeface="Cambria Math" panose="02040503050406030204" pitchFamily="18" charset="0"/>
                          <a:ea typeface="宋体" panose="02010600030101010101" pitchFamily="2" charset="-122"/>
                        </a:rPr>
                        <m:t>𝑌</m:t>
                      </m:r>
                      <m:r>
                        <a:rPr lang="en-US" altLang="zh-CN" sz="2800"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28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𝑦</m:t>
                              </m:r>
                            </m:e>
                            <m:sub>
                              <m:r>
                                <a:rPr lang="en-US" altLang="zh-CN" sz="2800" i="1" kern="100">
                                  <a:solidFill>
                                    <a:schemeClr val="tx1"/>
                                  </a:solidFill>
                                  <a:effectLst/>
                                  <a:latin typeface="Cambria Math" panose="02040503050406030204" pitchFamily="18" charset="0"/>
                                  <a:ea typeface="宋体" panose="02010600030101010101" pitchFamily="2" charset="-122"/>
                                </a:rPr>
                                <m:t>1</m:t>
                              </m:r>
                            </m:sub>
                          </m:sSub>
                          <m:r>
                            <a:rPr lang="en-US" altLang="zh-CN" sz="2800" i="1" kern="100">
                              <a:solidFill>
                                <a:schemeClr val="tx1"/>
                              </a:solidFill>
                              <a:effectLst/>
                              <a:latin typeface="Cambria Math" panose="02040503050406030204" pitchFamily="18" charset="0"/>
                              <a:ea typeface="宋体" panose="02010600030101010101" pitchFamily="2" charset="-122"/>
                            </a:rPr>
                            <m:t>,</m:t>
                          </m:r>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𝑦</m:t>
                              </m:r>
                            </m:e>
                            <m:sub>
                              <m:r>
                                <a:rPr lang="en-US" altLang="zh-CN" sz="2800" i="1" kern="100">
                                  <a:solidFill>
                                    <a:schemeClr val="tx1"/>
                                  </a:solidFill>
                                  <a:effectLst/>
                                  <a:latin typeface="Cambria Math" panose="02040503050406030204" pitchFamily="18" charset="0"/>
                                  <a:ea typeface="宋体" panose="02010600030101010101" pitchFamily="2" charset="-122"/>
                                </a:rPr>
                                <m:t>2</m:t>
                              </m:r>
                            </m:sub>
                          </m:sSub>
                          <m:r>
                            <a:rPr lang="en-US" altLang="zh-CN" sz="2800" i="1" kern="100">
                              <a:solidFill>
                                <a:schemeClr val="tx1"/>
                              </a:solidFill>
                              <a:effectLst/>
                              <a:latin typeface="Cambria Math" panose="02040503050406030204" pitchFamily="18" charset="0"/>
                              <a:ea typeface="宋体" panose="02010600030101010101" pitchFamily="2" charset="-122"/>
                            </a:rPr>
                            <m:t>,⋯,</m:t>
                          </m:r>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𝑦</m:t>
                              </m:r>
                            </m:e>
                            <m:sub>
                              <m:r>
                                <a:rPr lang="en-US" altLang="zh-CN" sz="2800" i="1" kern="100">
                                  <a:solidFill>
                                    <a:schemeClr val="tx1"/>
                                  </a:solidFill>
                                  <a:effectLst/>
                                  <a:latin typeface="Cambria Math" panose="02040503050406030204" pitchFamily="18" charset="0"/>
                                  <a:ea typeface="宋体" panose="02010600030101010101" pitchFamily="2" charset="-122"/>
                                </a:rPr>
                                <m:t>𝑀</m:t>
                              </m:r>
                            </m:sub>
                          </m:sSub>
                        </m:e>
                      </m:d>
                    </m:oMath>
                  </m:oMathPara>
                </a14:m>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为所有</a:t>
                </a:r>
                <a:r>
                  <a:rPr lang="en-US" altLang="zh-CN" sz="2800" i="1" kern="100" dirty="0" err="1">
                    <a:solidFill>
                      <a:schemeClr val="tx1"/>
                    </a:solidFill>
                    <a:effectLst/>
                    <a:latin typeface="Times New Roman" panose="02020603050405020304" pitchFamily="18" charset="0"/>
                    <a:ea typeface="宋体" panose="02010600030101010101" pitchFamily="2" charset="-122"/>
                  </a:rPr>
                  <a:t>yi</a:t>
                </a:r>
                <a:r>
                  <a:rPr lang="en-US" altLang="zh-CN" sz="2800" i="1"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构成的矩阵，</a:t>
                </a:r>
                <a:r>
                  <a:rPr lang="en-US" altLang="zh-CN" sz="2800" i="1" kern="100" dirty="0">
                    <a:solidFill>
                      <a:schemeClr val="tx1"/>
                    </a:solidFill>
                    <a:effectLst/>
                    <a:latin typeface="Times New Roman" panose="02020603050405020304" pitchFamily="18" charset="0"/>
                    <a:ea typeface="宋体" panose="02010600030101010101" pitchFamily="2" charset="-122"/>
                  </a:rPr>
                  <a:t>N </a:t>
                </a:r>
                <a:r>
                  <a:rPr lang="zh-CN" altLang="zh-CN" sz="2800" kern="100" dirty="0">
                    <a:solidFill>
                      <a:schemeClr val="tx1"/>
                    </a:solidFill>
                    <a:effectLst/>
                    <a:latin typeface="Times New Roman" panose="02020603050405020304" pitchFamily="18" charset="0"/>
                    <a:ea typeface="宋体" panose="02010600030101010101" pitchFamily="2" charset="-122"/>
                  </a:rPr>
                  <a:t>为用户数，</a:t>
                </a:r>
                <a:r>
                  <a:rPr lang="en-US" altLang="zh-CN" sz="2800" i="1" kern="100" dirty="0">
                    <a:solidFill>
                      <a:schemeClr val="tx1"/>
                    </a:solidFill>
                    <a:effectLst/>
                    <a:latin typeface="Times New Roman" panose="02020603050405020304" pitchFamily="18" charset="0"/>
                    <a:ea typeface="宋体" panose="02010600030101010101" pitchFamily="2" charset="-122"/>
                  </a:rPr>
                  <a:t>M </a:t>
                </a:r>
                <a:r>
                  <a:rPr lang="zh-CN" altLang="zh-CN" sz="2800" kern="100" dirty="0">
                    <a:solidFill>
                      <a:schemeClr val="tx1"/>
                    </a:solidFill>
                    <a:effectLst/>
                    <a:latin typeface="Times New Roman" panose="02020603050405020304" pitchFamily="18" charset="0"/>
                    <a:ea typeface="宋体" panose="02010600030101010101" pitchFamily="2" charset="-122"/>
                  </a:rPr>
                  <a:t>为</a:t>
                </a:r>
                <a:r>
                  <a:rPr lang="en-US" altLang="zh-CN" sz="2800" kern="100" dirty="0">
                    <a:solidFill>
                      <a:schemeClr val="tx1"/>
                    </a:solidFill>
                    <a:effectLst/>
                    <a:latin typeface="Times New Roman" panose="02020603050405020304" pitchFamily="18" charset="0"/>
                    <a:ea typeface="宋体" panose="02010600030101010101" pitchFamily="2" charset="-122"/>
                  </a:rPr>
                  <a:t>item</a:t>
                </a:r>
                <a:r>
                  <a:rPr lang="zh-CN" altLang="zh-CN" sz="2800" kern="100" dirty="0">
                    <a:solidFill>
                      <a:schemeClr val="tx1"/>
                    </a:solidFill>
                    <a:effectLst/>
                    <a:latin typeface="Times New Roman" panose="02020603050405020304" pitchFamily="18" charset="0"/>
                    <a:ea typeface="宋体" panose="02010600030101010101" pitchFamily="2" charset="-122"/>
                  </a:rPr>
                  <a:t>数，</a:t>
                </a:r>
                <a:r>
                  <a:rPr lang="en-US" altLang="zh-CN" sz="2800" kern="100" dirty="0" err="1">
                    <a:solidFill>
                      <a:schemeClr val="tx1"/>
                    </a:solidFill>
                    <a:effectLst/>
                    <a:latin typeface="Times New Roman" panose="02020603050405020304" pitchFamily="18" charset="0"/>
                    <a:ea typeface="宋体" panose="02010600030101010101" pitchFamily="2" charset="-122"/>
                  </a:rPr>
                  <a:t>λ</a:t>
                </a:r>
                <a:r>
                  <a:rPr lang="zh-CN" altLang="zh-CN" sz="2800" kern="100" dirty="0">
                    <a:solidFill>
                      <a:schemeClr val="tx1"/>
                    </a:solidFill>
                    <a:effectLst/>
                    <a:latin typeface="Times New Roman" panose="02020603050405020304" pitchFamily="18" charset="0"/>
                    <a:ea typeface="宋体" panose="02010600030101010101" pitchFamily="2" charset="-122"/>
                  </a:rPr>
                  <a:t>为正则化参数。</a:t>
                </a:r>
              </a:p>
              <a:p>
                <a:pPr indent="266700" algn="just">
                  <a:lnSpc>
                    <a:spcPct val="150000"/>
                  </a:lnSpc>
                </a:pP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在上述公式中</a:t>
                </a:r>
              </a:p>
              <a:p>
                <a:pPr algn="just"/>
                <a14:m>
                  <m:oMathPara xmlns:m="http://schemas.openxmlformats.org/officeDocument/2006/math">
                    <m:oMathParaPr>
                      <m:jc m:val="centerGroup"/>
                    </m:oMathParaPr>
                    <m:oMath xmlns:m="http://schemas.openxmlformats.org/officeDocument/2006/math">
                      <m:sSubSup>
                        <m:sSubSupPr>
                          <m:ctrlPr>
                            <a:rPr lang="zh-CN" altLang="zh-CN" sz="2800" i="1" kern="100">
                              <a:solidFill>
                                <a:schemeClr val="tx1"/>
                              </a:solidFill>
                              <a:effectLst/>
                              <a:latin typeface="Cambria Math" panose="02040503050406030204" pitchFamily="18" charset="0"/>
                              <a:ea typeface="Cambria Math" panose="02040503050406030204" pitchFamily="18" charset="0"/>
                            </a:rPr>
                          </m:ctrlPr>
                        </m:sSubSupPr>
                        <m:e>
                          <m:r>
                            <a:rPr lang="en-US" altLang="zh-CN" sz="2800" i="1" kern="100">
                              <a:solidFill>
                                <a:schemeClr val="tx1"/>
                              </a:solidFill>
                              <a:effectLst/>
                              <a:latin typeface="Cambria Math" panose="02040503050406030204" pitchFamily="18" charset="0"/>
                              <a:ea typeface="宋体" panose="02010600030101010101" pitchFamily="2" charset="-122"/>
                            </a:rPr>
                            <m:t>𝑥</m:t>
                          </m:r>
                        </m:e>
                        <m:sub>
                          <m:r>
                            <a:rPr lang="en-US" altLang="zh-CN" sz="2800" i="1" kern="100">
                              <a:solidFill>
                                <a:schemeClr val="tx1"/>
                              </a:solidFill>
                              <a:effectLst/>
                              <a:latin typeface="Cambria Math" panose="02040503050406030204" pitchFamily="18" charset="0"/>
                              <a:ea typeface="宋体" panose="02010600030101010101" pitchFamily="2" charset="-122"/>
                            </a:rPr>
                            <m:t>𝑢</m:t>
                          </m:r>
                        </m:sub>
                        <m:sup>
                          <m:r>
                            <a:rPr lang="en-US" altLang="zh-CN" sz="2800" i="1" kern="100">
                              <a:solidFill>
                                <a:schemeClr val="tx1"/>
                              </a:solidFill>
                              <a:effectLst/>
                              <a:latin typeface="Cambria Math" panose="02040503050406030204" pitchFamily="18" charset="0"/>
                              <a:ea typeface="宋体" panose="02010600030101010101" pitchFamily="2" charset="-122"/>
                            </a:rPr>
                            <m:t>𝑇</m:t>
                          </m:r>
                        </m:sup>
                      </m:sSubSup>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𝑦</m:t>
                          </m:r>
                        </m:e>
                        <m:sub>
                          <m:r>
                            <a:rPr lang="en-US" altLang="zh-CN" sz="2800" i="1" kern="100">
                              <a:solidFill>
                                <a:schemeClr val="tx1"/>
                              </a:solidFill>
                              <a:effectLst/>
                              <a:latin typeface="Cambria Math" panose="02040503050406030204" pitchFamily="18" charset="0"/>
                              <a:ea typeface="宋体" panose="02010600030101010101" pitchFamily="2" charset="-122"/>
                            </a:rPr>
                            <m:t>𝑖</m:t>
                          </m:r>
                        </m:sub>
                      </m:sSub>
                    </m:oMath>
                  </m:oMathPara>
                </a14:m>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为用户向量与物品向量的内积，表示用户</a:t>
                </a:r>
                <a:r>
                  <a:rPr lang="en-US" altLang="zh-CN" sz="2800" i="1"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对物品</a:t>
                </a:r>
                <a:r>
                  <a:rPr lang="en-US" altLang="zh-CN" sz="2800" i="1" kern="100" dirty="0" err="1">
                    <a:solidFill>
                      <a:schemeClr val="tx1"/>
                    </a:solidFill>
                    <a:effectLst/>
                    <a:latin typeface="Times New Roman" panose="02020603050405020304" pitchFamily="18" charset="0"/>
                    <a:ea typeface="宋体" panose="02010600030101010101" pitchFamily="2" charset="-122"/>
                  </a:rPr>
                  <a:t>i</a:t>
                </a:r>
                <a:r>
                  <a:rPr lang="en-US" altLang="zh-CN" sz="2800" i="1"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的预测评分，目标函数通过最小化预测评分和实际评分</a:t>
                </a:r>
                <a:r>
                  <a:rPr lang="en-US" altLang="zh-CN" sz="2800" i="1" kern="100" dirty="0" err="1">
                    <a:solidFill>
                      <a:schemeClr val="tx1"/>
                    </a:solidFill>
                    <a:effectLst/>
                    <a:latin typeface="Times New Roman" panose="02020603050405020304" pitchFamily="18" charset="0"/>
                    <a:ea typeface="宋体" panose="02010600030101010101" pitchFamily="2" charset="-122"/>
                  </a:rPr>
                  <a:t>r</a:t>
                </a:r>
                <a:r>
                  <a:rPr lang="en-US" altLang="zh-CN" sz="2800" i="1" kern="100" baseline="-25000" dirty="0" err="1">
                    <a:solidFill>
                      <a:schemeClr val="tx1"/>
                    </a:solidFill>
                    <a:effectLst/>
                    <a:latin typeface="Times New Roman" panose="02020603050405020304" pitchFamily="18" charset="0"/>
                    <a:ea typeface="宋体" panose="02010600030101010101" pitchFamily="2" charset="-122"/>
                  </a:rPr>
                  <a:t>ui</a:t>
                </a:r>
                <a:r>
                  <a:rPr lang="en-US" altLang="zh-CN" sz="2800" i="1" kern="100" baseline="-250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之间的残差平方和，来学习所有用户向量和物品向量。这里的残差项只包含了有评分的数据，不包括没有评分的数据。目标函数中第二项是</a:t>
                </a:r>
                <a:r>
                  <a:rPr lang="en-US" altLang="zh-CN" sz="2800" kern="100" dirty="0">
                    <a:solidFill>
                      <a:schemeClr val="tx1"/>
                    </a:solidFill>
                    <a:effectLst/>
                    <a:latin typeface="Times New Roman" panose="02020603050405020304" pitchFamily="18" charset="0"/>
                    <a:ea typeface="宋体" panose="02010600030101010101" pitchFamily="2" charset="-122"/>
                  </a:rPr>
                  <a:t>L2</a:t>
                </a:r>
                <a:r>
                  <a:rPr lang="zh-CN" altLang="zh-CN" sz="2800" kern="100" dirty="0">
                    <a:solidFill>
                      <a:schemeClr val="tx1"/>
                    </a:solidFill>
                    <a:effectLst/>
                    <a:latin typeface="Times New Roman" panose="02020603050405020304" pitchFamily="18" charset="0"/>
                    <a:ea typeface="宋体" panose="02010600030101010101" pitchFamily="2" charset="-122"/>
                  </a:rPr>
                  <a:t>正则项，用于保证数值计算稳定性和防止过拟合。</a:t>
                </a:r>
              </a:p>
            </p:txBody>
          </p:sp>
        </mc:Choice>
        <mc:Fallback xmlns="">
          <p:sp>
            <p:nvSpPr>
              <p:cNvPr id="4" name="文本占位符 3">
                <a:extLst>
                  <a:ext uri="{FF2B5EF4-FFF2-40B4-BE49-F238E27FC236}">
                    <a16:creationId xmlns:a16="http://schemas.microsoft.com/office/drawing/2014/main" id="{B7F85494-F11A-38B5-4E3C-B1C5F65DC14D}"/>
                  </a:ext>
                </a:extLst>
              </p:cNvPr>
              <p:cNvSpPr>
                <a:spLocks noGrp="1" noRot="1" noChangeAspect="1" noMove="1" noResize="1" noEditPoints="1" noAdjustHandles="1" noChangeArrowheads="1" noChangeShapeType="1" noTextEdit="1"/>
              </p:cNvSpPr>
              <p:nvPr>
                <p:ph type="body" sz="quarter" idx="1"/>
              </p:nvPr>
            </p:nvSpPr>
            <p:spPr>
              <a:xfrm>
                <a:off x="1428750" y="2024149"/>
                <a:ext cx="21526500" cy="11691851"/>
              </a:xfrm>
              <a:blipFill>
                <a:blip r:embed="rId2"/>
                <a:stretch>
                  <a:fillRect l="-884" r="-7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18556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a:bodyPr>
              <a:lstStyle/>
              <a:p>
                <a:pPr algn="just">
                  <a:lnSpc>
                    <a:spcPct val="173000"/>
                  </a:lnSpc>
                  <a:spcBef>
                    <a:spcPts val="1300"/>
                  </a:spcBef>
                  <a:spcAft>
                    <a:spcPts val="1300"/>
                  </a:spcAft>
                </a:pPr>
                <a:r>
                  <a:rPr lang="en-US"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 </a:t>
                </a:r>
                <a:r>
                  <a:rPr lang="zh-CN"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矩阵分解模型</a:t>
                </a:r>
                <a:endParaRPr lang="zh-CN"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3200" b="0" kern="100" dirty="0">
                    <a:solidFill>
                      <a:schemeClr val="tx1"/>
                    </a:solidFill>
                    <a:effectLst/>
                    <a:latin typeface="Times New Roman" panose="02020603050405020304" pitchFamily="18" charset="0"/>
                    <a:ea typeface="宋体" panose="02010600030101010101" pitchFamily="2" charset="-122"/>
                  </a:rPr>
                  <a:t>2.2.3 </a:t>
                </a:r>
                <a:r>
                  <a:rPr lang="zh-CN" altLang="zh-CN" sz="3200" b="0" kern="100" dirty="0">
                    <a:solidFill>
                      <a:schemeClr val="tx1"/>
                    </a:solidFill>
                    <a:effectLst/>
                    <a:latin typeface="Times New Roman" panose="02020603050405020304" pitchFamily="18" charset="0"/>
                    <a:ea typeface="宋体" panose="02010600030101010101" pitchFamily="2" charset="-122"/>
                  </a:rPr>
                  <a:t>显式矩阵分解求解方法</a:t>
                </a:r>
                <a:endParaRPr lang="zh-CN" altLang="zh-CN" sz="3200" b="1" kern="100" dirty="0">
                  <a:solidFill>
                    <a:schemeClr val="tx1"/>
                  </a:solidFill>
                  <a:effectLst/>
                  <a:latin typeface="Times New Roman" panose="02020603050405020304" pitchFamily="18" charset="0"/>
                  <a:ea typeface="宋体" panose="02010600030101010101" pitchFamily="2" charset="-122"/>
                </a:endParaRPr>
              </a:p>
              <a:p>
                <a:pPr indent="228600" algn="just">
                  <a:lnSpc>
                    <a:spcPct val="150000"/>
                  </a:lnSpc>
                </a:pPr>
                <a:r>
                  <a:rPr lang="en-US" altLang="zh-CN" kern="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求解</a:t>
                </a:r>
                <a:r>
                  <a:rPr lang="en-US" altLang="zh-CN" sz="2400" kern="100" dirty="0">
                    <a:solidFill>
                      <a:schemeClr val="tx1"/>
                    </a:solidFill>
                    <a:effectLst/>
                    <a:latin typeface="Times New Roman" panose="02020603050405020304" pitchFamily="18" charset="0"/>
                    <a:ea typeface="宋体" panose="02010600030101010101" pitchFamily="2" charset="-122"/>
                  </a:rPr>
                  <a:t>X </a:t>
                </a:r>
                <a:r>
                  <a:rPr lang="zh-CN" altLang="zh-CN" sz="2400" kern="100" dirty="0">
                    <a:solidFill>
                      <a:schemeClr val="tx1"/>
                    </a:solidFill>
                    <a:effectLst/>
                    <a:latin typeface="Times New Roman" panose="02020603050405020304" pitchFamily="18" charset="0"/>
                    <a:ea typeface="宋体" panose="02010600030101010101" pitchFamily="2" charset="-122"/>
                  </a:rPr>
                  <a:t>和</a:t>
                </a:r>
                <a:r>
                  <a:rPr lang="en-US" altLang="zh-CN" sz="2400" kern="100" dirty="0">
                    <a:solidFill>
                      <a:schemeClr val="tx1"/>
                    </a:solidFill>
                    <a:effectLst/>
                    <a:latin typeface="Times New Roman" panose="02020603050405020304" pitchFamily="18" charset="0"/>
                    <a:ea typeface="宋体" panose="02010600030101010101" pitchFamily="2" charset="-122"/>
                  </a:rPr>
                  <a:t>Y </a:t>
                </a:r>
                <a:r>
                  <a:rPr lang="zh-CN" altLang="zh-CN" sz="2400" kern="100" dirty="0">
                    <a:solidFill>
                      <a:schemeClr val="tx1"/>
                    </a:solidFill>
                    <a:effectLst/>
                    <a:latin typeface="Times New Roman" panose="02020603050405020304" pitchFamily="18" charset="0"/>
                    <a:ea typeface="宋体" panose="02010600030101010101" pitchFamily="2" charset="-122"/>
                  </a:rPr>
                  <a:t>采用的是交替最小二乘法</a:t>
                </a:r>
                <a:r>
                  <a:rPr lang="en-US" altLang="zh-CN" sz="2400" kern="100" dirty="0">
                    <a:solidFill>
                      <a:schemeClr val="tx1"/>
                    </a:solidFill>
                    <a:effectLst/>
                    <a:latin typeface="Times New Roman" panose="02020603050405020304" pitchFamily="18" charset="0"/>
                    <a:ea typeface="宋体" panose="02010600030101010101" pitchFamily="2" charset="-122"/>
                  </a:rPr>
                  <a:t>(alternative least square, ALS)</a:t>
                </a:r>
                <a:r>
                  <a:rPr lang="zh-CN" altLang="zh-CN" sz="2400" kern="100" dirty="0">
                    <a:solidFill>
                      <a:schemeClr val="tx1"/>
                    </a:solidFill>
                    <a:effectLst/>
                    <a:latin typeface="Times New Roman" panose="02020603050405020304" pitchFamily="18" charset="0"/>
                    <a:ea typeface="宋体" panose="02010600030101010101" pitchFamily="2" charset="-122"/>
                  </a:rPr>
                  <a:t>，也就是先固定</a:t>
                </a:r>
                <a:r>
                  <a:rPr lang="en-US" altLang="zh-CN" sz="2400" kern="100" dirty="0">
                    <a:solidFill>
                      <a:schemeClr val="tx1"/>
                    </a:solidFill>
                    <a:effectLst/>
                    <a:latin typeface="Times New Roman" panose="02020603050405020304" pitchFamily="18" charset="0"/>
                    <a:ea typeface="宋体" panose="02010600030101010101" pitchFamily="2" charset="-122"/>
                  </a:rPr>
                  <a:t>X </a:t>
                </a:r>
                <a:r>
                  <a:rPr lang="zh-CN" altLang="zh-CN" sz="2400" kern="100" dirty="0">
                    <a:solidFill>
                      <a:schemeClr val="tx1"/>
                    </a:solidFill>
                    <a:effectLst/>
                    <a:latin typeface="Times New Roman" panose="02020603050405020304" pitchFamily="18" charset="0"/>
                    <a:ea typeface="宋体" panose="02010600030101010101" pitchFamily="2" charset="-122"/>
                  </a:rPr>
                  <a:t>优化</a:t>
                </a:r>
                <a:r>
                  <a:rPr lang="en-US" altLang="zh-CN" sz="2400" kern="100" dirty="0">
                    <a:solidFill>
                      <a:schemeClr val="tx1"/>
                    </a:solidFill>
                    <a:effectLst/>
                    <a:latin typeface="Times New Roman" panose="02020603050405020304" pitchFamily="18" charset="0"/>
                    <a:ea typeface="宋体" panose="02010600030101010101" pitchFamily="2" charset="-122"/>
                  </a:rPr>
                  <a:t>Y </a:t>
                </a:r>
                <a:r>
                  <a:rPr lang="zh-CN" altLang="zh-CN" sz="2400" kern="100" dirty="0">
                    <a:solidFill>
                      <a:schemeClr val="tx1"/>
                    </a:solidFill>
                    <a:effectLst/>
                    <a:latin typeface="Times New Roman" panose="02020603050405020304" pitchFamily="18" charset="0"/>
                    <a:ea typeface="宋体" panose="02010600030101010101" pitchFamily="2" charset="-122"/>
                  </a:rPr>
                  <a:t>，然后固定</a:t>
                </a:r>
                <a:r>
                  <a:rPr lang="en-US" altLang="zh-CN" sz="2400" kern="100" dirty="0">
                    <a:solidFill>
                      <a:schemeClr val="tx1"/>
                    </a:solidFill>
                    <a:effectLst/>
                    <a:latin typeface="Times New Roman" panose="02020603050405020304" pitchFamily="18" charset="0"/>
                    <a:ea typeface="宋体" panose="02010600030101010101" pitchFamily="2" charset="-122"/>
                  </a:rPr>
                  <a:t>Y </a:t>
                </a:r>
                <a:r>
                  <a:rPr lang="zh-CN" altLang="zh-CN" sz="2400" kern="100" dirty="0">
                    <a:solidFill>
                      <a:schemeClr val="tx1"/>
                    </a:solidFill>
                    <a:effectLst/>
                    <a:latin typeface="Times New Roman" panose="02020603050405020304" pitchFamily="18" charset="0"/>
                    <a:ea typeface="宋体" panose="02010600030101010101" pitchFamily="2" charset="-122"/>
                  </a:rPr>
                  <a:t>优化</a:t>
                </a:r>
                <a:r>
                  <a:rPr lang="en-US" altLang="zh-CN" sz="2400" kern="100" dirty="0">
                    <a:solidFill>
                      <a:schemeClr val="tx1"/>
                    </a:solidFill>
                    <a:effectLst/>
                    <a:latin typeface="Times New Roman" panose="02020603050405020304" pitchFamily="18" charset="0"/>
                    <a:ea typeface="宋体" panose="02010600030101010101" pitchFamily="2" charset="-122"/>
                  </a:rPr>
                  <a:t>X </a:t>
                </a:r>
                <a:r>
                  <a:rPr lang="zh-CN" altLang="zh-CN" sz="2400" kern="100" dirty="0">
                    <a:solidFill>
                      <a:schemeClr val="tx1"/>
                    </a:solidFill>
                    <a:effectLst/>
                    <a:latin typeface="Times New Roman" panose="02020603050405020304" pitchFamily="18" charset="0"/>
                    <a:ea typeface="宋体" panose="02010600030101010101" pitchFamily="2" charset="-122"/>
                  </a:rPr>
                  <a:t>，这个过程不断重复，直到</a:t>
                </a:r>
                <a:r>
                  <a:rPr lang="en-US" altLang="zh-CN" sz="2400" kern="100" dirty="0">
                    <a:solidFill>
                      <a:schemeClr val="tx1"/>
                    </a:solidFill>
                    <a:effectLst/>
                    <a:latin typeface="Times New Roman" panose="02020603050405020304" pitchFamily="18" charset="0"/>
                    <a:ea typeface="宋体" panose="02010600030101010101" pitchFamily="2" charset="-122"/>
                  </a:rPr>
                  <a:t>X </a:t>
                </a:r>
                <a:r>
                  <a:rPr lang="zh-CN" altLang="zh-CN" sz="2400" kern="100" dirty="0">
                    <a:solidFill>
                      <a:schemeClr val="tx1"/>
                    </a:solidFill>
                    <a:effectLst/>
                    <a:latin typeface="Times New Roman" panose="02020603050405020304" pitchFamily="18" charset="0"/>
                    <a:ea typeface="宋体" panose="02010600030101010101" pitchFamily="2" charset="-122"/>
                  </a:rPr>
                  <a:t>和</a:t>
                </a:r>
                <a:r>
                  <a:rPr lang="en-US" altLang="zh-CN" sz="2400" kern="100" dirty="0">
                    <a:solidFill>
                      <a:schemeClr val="tx1"/>
                    </a:solidFill>
                    <a:effectLst/>
                    <a:latin typeface="Times New Roman" panose="02020603050405020304" pitchFamily="18" charset="0"/>
                    <a:ea typeface="宋体" panose="02010600030101010101" pitchFamily="2" charset="-122"/>
                  </a:rPr>
                  <a:t>Y </a:t>
                </a:r>
                <a:r>
                  <a:rPr lang="zh-CN" altLang="zh-CN" sz="2400" kern="100" dirty="0">
                    <a:solidFill>
                      <a:schemeClr val="tx1"/>
                    </a:solidFill>
                    <a:effectLst/>
                    <a:latin typeface="Times New Roman" panose="02020603050405020304" pitchFamily="18" charset="0"/>
                    <a:ea typeface="宋体" panose="02010600030101010101" pitchFamily="2" charset="-122"/>
                  </a:rPr>
                  <a:t>收敛为止。每次固定其中一个优化另一个都需要解一个最小二乘问题，所以这个算法叫做交替最小二乘方法。</a:t>
                </a:r>
              </a:p>
              <a:p>
                <a:pPr indent="228600" algn="just"/>
                <a:r>
                  <a:rPr lang="en-US" altLang="zh-CN" sz="2400" kern="100" dirty="0">
                    <a:solidFill>
                      <a:schemeClr val="tx1"/>
                    </a:solidFill>
                    <a:effectLst/>
                    <a:latin typeface="Times New Roman" panose="02020603050405020304" pitchFamily="18" charset="0"/>
                    <a:ea typeface="宋体" panose="02010600030101010101" pitchFamily="2" charset="-122"/>
                  </a:rPr>
                  <a:t> </a:t>
                </a:r>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50000"/>
                  </a:lnSpc>
                  <a:buSzPts val="1400"/>
                  <a:buFont typeface="+mj-lt"/>
                  <a:buAutoNum type="arabicParenR"/>
                </a:pPr>
                <a:r>
                  <a:rPr lang="en-US" altLang="zh-CN" sz="2400" i="1" kern="100" dirty="0">
                    <a:solidFill>
                      <a:schemeClr val="tx1"/>
                    </a:solidFill>
                    <a:effectLst/>
                    <a:latin typeface="Times New Roman" panose="02020603050405020304" pitchFamily="18" charset="0"/>
                    <a:ea typeface="宋体" panose="02010600030101010101" pitchFamily="2" charset="-122"/>
                  </a:rPr>
                  <a:t>Y </a:t>
                </a:r>
                <a:r>
                  <a:rPr lang="zh-CN" altLang="zh-CN" sz="2400" kern="100" dirty="0">
                    <a:solidFill>
                      <a:schemeClr val="tx1"/>
                    </a:solidFill>
                    <a:effectLst/>
                    <a:latin typeface="Times New Roman" panose="02020603050405020304" pitchFamily="18" charset="0"/>
                    <a:ea typeface="宋体" panose="02010600030101010101" pitchFamily="2" charset="-122"/>
                  </a:rPr>
                  <a:t>固定为上一步迭代值或初始化值，优化</a:t>
                </a:r>
                <a:r>
                  <a:rPr lang="en-US" altLang="zh-CN" sz="2400" i="1" kern="100" dirty="0">
                    <a:solidFill>
                      <a:schemeClr val="tx1"/>
                    </a:solidFill>
                    <a:effectLst/>
                    <a:latin typeface="Times New Roman" panose="02020603050405020304" pitchFamily="18" charset="0"/>
                    <a:ea typeface="宋体" panose="02010600030101010101" pitchFamily="2" charset="-122"/>
                  </a:rPr>
                  <a:t>X </a:t>
                </a:r>
                <a:r>
                  <a:rPr lang="zh-CN" altLang="zh-CN" sz="2400" kern="100" dirty="0">
                    <a:solidFill>
                      <a:schemeClr val="tx1"/>
                    </a:solidFill>
                    <a:effectLst/>
                    <a:latin typeface="Times New Roman" panose="02020603050405020304" pitchFamily="18" charset="0"/>
                    <a:ea typeface="宋体" panose="02010600030101010101" pitchFamily="2" charset="-122"/>
                  </a:rPr>
                  <a:t>：</a:t>
                </a:r>
              </a:p>
              <a:p>
                <a:pPr indent="228600" algn="just">
                  <a:lnSpc>
                    <a:spcPct val="150000"/>
                  </a:lnSpc>
                </a:pPr>
                <a:r>
                  <a:rPr lang="zh-CN" altLang="en-US" sz="2400"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此时，</a:t>
                </a:r>
                <a:r>
                  <a:rPr lang="en-US" altLang="zh-CN" sz="2400" kern="100" dirty="0">
                    <a:solidFill>
                      <a:schemeClr val="tx1"/>
                    </a:solidFill>
                    <a:effectLst/>
                    <a:latin typeface="Times New Roman" panose="02020603050405020304" pitchFamily="18" charset="0"/>
                    <a:ea typeface="宋体" panose="02010600030101010101" pitchFamily="2" charset="-122"/>
                  </a:rPr>
                  <a:t>Y </a:t>
                </a:r>
                <a:r>
                  <a:rPr lang="zh-CN" altLang="zh-CN" sz="2400" kern="100" dirty="0">
                    <a:solidFill>
                      <a:schemeClr val="tx1"/>
                    </a:solidFill>
                    <a:effectLst/>
                    <a:latin typeface="Times New Roman" panose="02020603050405020304" pitchFamily="18" charset="0"/>
                    <a:ea typeface="宋体" panose="02010600030101010101" pitchFamily="2" charset="-122"/>
                  </a:rPr>
                  <a:t>被当做常数处理，目标函数被分解为多个独立的子目标函数，每个子目标函数对应一个用户。对于用户</a:t>
                </a:r>
                <a:r>
                  <a:rPr lang="en-US" altLang="zh-CN" sz="2400" kern="100" dirty="0">
                    <a:solidFill>
                      <a:schemeClr val="tx1"/>
                    </a:solidFill>
                    <a:effectLst/>
                    <a:latin typeface="Times New Roman" panose="02020603050405020304" pitchFamily="18" charset="0"/>
                    <a:ea typeface="宋体" panose="02010600030101010101" pitchFamily="2" charset="-122"/>
                  </a:rPr>
                  <a:t>u </a:t>
                </a:r>
                <a:r>
                  <a:rPr lang="zh-CN" altLang="zh-CN" sz="2400" kern="100" dirty="0">
                    <a:solidFill>
                      <a:schemeClr val="tx1"/>
                    </a:solidFill>
                    <a:effectLst/>
                    <a:latin typeface="Times New Roman" panose="02020603050405020304" pitchFamily="18" charset="0"/>
                    <a:ea typeface="宋体" panose="02010600030101010101" pitchFamily="2" charset="-122"/>
                  </a:rPr>
                  <a:t>，目标函数为：</a:t>
                </a:r>
              </a:p>
              <a:p>
                <a:pPr algn="just"/>
                <a14:m>
                  <m:oMathPara xmlns:m="http://schemas.openxmlformats.org/officeDocument/2006/math">
                    <m:oMathParaPr>
                      <m:jc m:val="centerGroup"/>
                    </m:oMathParaPr>
                    <m:oMath xmlns:m="http://schemas.openxmlformats.org/officeDocument/2006/math">
                      <m:limLow>
                        <m:limLowPr>
                          <m:ctrlPr>
                            <a:rPr lang="zh-CN" altLang="zh-CN" sz="2400" i="1" kern="100">
                              <a:solidFill>
                                <a:schemeClr val="tx1"/>
                              </a:solidFill>
                              <a:effectLst/>
                              <a:latin typeface="Cambria Math" panose="02040503050406030204" pitchFamily="18" charset="0"/>
                              <a:ea typeface="Cambria Math" panose="02040503050406030204" pitchFamily="18" charset="0"/>
                            </a:rPr>
                          </m:ctrlPr>
                        </m:limLowPr>
                        <m:e>
                          <m:r>
                            <a:rPr lang="en-US" altLang="zh-CN" sz="2400" i="1" kern="100">
                              <a:solidFill>
                                <a:schemeClr val="tx1"/>
                              </a:solidFill>
                              <a:effectLst/>
                              <a:latin typeface="Cambria Math" panose="02040503050406030204" pitchFamily="18" charset="0"/>
                              <a:ea typeface="宋体" panose="02010600030101010101" pitchFamily="2" charset="-122"/>
                            </a:rPr>
                            <m:t>𝑚𝑖𝑛</m:t>
                          </m:r>
                        </m:e>
                        <m:lim>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lim>
                      </m:limLow>
                      <m:r>
                        <a:rPr lang="en-US" altLang="zh-CN" sz="2400" i="1" kern="100">
                          <a:solidFill>
                            <a:schemeClr val="tx1"/>
                          </a:solidFill>
                          <a:effectLst/>
                          <a:latin typeface="Cambria Math" panose="02040503050406030204" pitchFamily="18" charset="0"/>
                          <a:ea typeface="宋体" panose="02010600030101010101" pitchFamily="2" charset="-122"/>
                        </a:rPr>
                        <m:t> </m:t>
                      </m:r>
                      <m:nary>
                        <m:naryPr>
                          <m:chr m:val="∑"/>
                          <m:limLoc m:val="undOvr"/>
                          <m:grow m:val="on"/>
                          <m:supHide m:val="on"/>
                          <m:ctrlPr>
                            <a:rPr lang="zh-CN" altLang="zh-CN" sz="2400" i="1" kern="100">
                              <a:solidFill>
                                <a:schemeClr val="tx1"/>
                              </a:solidFill>
                              <a:effectLst/>
                              <a:latin typeface="Cambria Math" panose="02040503050406030204" pitchFamily="18" charset="0"/>
                              <a:ea typeface="Cambria Math" panose="02040503050406030204" pitchFamily="18" charset="0"/>
                            </a:rPr>
                          </m:ctrlPr>
                        </m:naryPr>
                        <m:sub>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𝑟</m:t>
                              </m:r>
                            </m:e>
                            <m:sub>
                              <m:r>
                                <a:rPr lang="en-US" altLang="zh-CN" sz="2400" i="1" kern="100">
                                  <a:solidFill>
                                    <a:schemeClr val="tx1"/>
                                  </a:solidFill>
                                  <a:effectLst/>
                                  <a:latin typeface="Cambria Math" panose="02040503050406030204" pitchFamily="18" charset="0"/>
                                  <a:ea typeface="宋体" panose="02010600030101010101" pitchFamily="2" charset="-122"/>
                                </a:rPr>
                                <m:t>𝑖𝑖𝑖</m:t>
                              </m:r>
                            </m:sub>
                          </m:sSub>
                          <m:r>
                            <a:rPr lang="en-US" altLang="zh-CN" sz="2400" i="1" kern="100">
                              <a:solidFill>
                                <a:schemeClr val="tx1"/>
                              </a:solidFill>
                              <a:effectLst/>
                              <a:latin typeface="Cambria Math" panose="02040503050406030204" pitchFamily="18" charset="0"/>
                              <a:ea typeface="宋体" panose="02010600030101010101" pitchFamily="2" charset="-122"/>
                            </a:rPr>
                            <m:t>≠0</m:t>
                          </m:r>
                        </m:sub>
                        <m:sup/>
                        <m:e>
                          <m:r>
                            <a:rPr lang="en-US" altLang="zh-CN" sz="2400" i="1" kern="100">
                              <a:solidFill>
                                <a:schemeClr val="tx1"/>
                              </a:solidFill>
                              <a:effectLst/>
                              <a:latin typeface="Cambria Math" panose="02040503050406030204" pitchFamily="18" charset="0"/>
                              <a:ea typeface="宋体" panose="02010600030101010101" pitchFamily="2" charset="-122"/>
                            </a:rPr>
                            <m:t> </m:t>
                          </m:r>
                        </m:e>
                      </m:nary>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𝑟</m:t>
                                  </m:r>
                                </m:e>
                                <m:sub>
                                  <m:r>
                                    <a:rPr lang="en-US" altLang="zh-CN" sz="2400" i="1" kern="100">
                                      <a:solidFill>
                                        <a:schemeClr val="tx1"/>
                                      </a:solidFill>
                                      <a:effectLst/>
                                      <a:latin typeface="Cambria Math" panose="02040503050406030204" pitchFamily="18" charset="0"/>
                                      <a:ea typeface="宋体" panose="02010600030101010101" pitchFamily="2" charset="-122"/>
                                    </a:rPr>
                                    <m:t>𝑢𝑖</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up>
                                  <m:r>
                                    <a:rPr lang="en-US" altLang="zh-CN" sz="2400" i="1" kern="100">
                                      <a:solidFill>
                                        <a:schemeClr val="tx1"/>
                                      </a:solidFill>
                                      <a:effectLst/>
                                      <a:latin typeface="Cambria Math" panose="02040503050406030204" pitchFamily="18" charset="0"/>
                                      <a:ea typeface="宋体" panose="02010600030101010101" pitchFamily="2" charset="-122"/>
                                    </a:rPr>
                                    <m:t>𝑇</m:t>
                                  </m:r>
                                </m:sup>
                              </m:sSub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r>
                                    <a:rPr lang="en-US" altLang="zh-CN" sz="2400" i="1" kern="100">
                                      <a:solidFill>
                                        <a:schemeClr val="tx1"/>
                                      </a:solidFill>
                                      <a:effectLst/>
                                      <a:latin typeface="Cambria Math" panose="02040503050406030204" pitchFamily="18" charset="0"/>
                                      <a:ea typeface="宋体" panose="02010600030101010101" pitchFamily="2" charset="-122"/>
                                    </a:rPr>
                                    <m:t>𝑖</m:t>
                                  </m:r>
                                </m:sub>
                              </m:sSub>
                            </m:e>
                          </m:d>
                        </m:e>
                        <m:sup>
                          <m:r>
                            <a:rPr lang="en-US" altLang="zh-CN" sz="2400" i="1" kern="100">
                              <a:solidFill>
                                <a:schemeClr val="tx1"/>
                              </a:solidFill>
                              <a:effectLst/>
                              <a:latin typeface="Cambria Math" panose="02040503050406030204" pitchFamily="18" charset="0"/>
                              <a:ea typeface="宋体" panose="02010600030101010101" pitchFamily="2" charset="-122"/>
                            </a:rPr>
                            <m:t>2</m:t>
                          </m:r>
                        </m:sup>
                      </m:sSup>
                      <m:r>
                        <a:rPr lang="en-US" altLang="zh-CN" sz="2400" i="1" kern="100">
                          <a:solidFill>
                            <a:schemeClr val="tx1"/>
                          </a:solidFill>
                          <a:effectLst/>
                          <a:latin typeface="Cambria Math" panose="02040503050406030204" pitchFamily="18" charset="0"/>
                          <a:ea typeface="宋体" panose="02010600030101010101" pitchFamily="2" charset="-122"/>
                        </a:rPr>
                        <m:t>+</m:t>
                      </m:r>
                      <m:r>
                        <a:rPr lang="en-US" altLang="zh-CN" sz="2400" i="1" kern="100">
                          <a:solidFill>
                            <a:schemeClr val="tx1"/>
                          </a:solidFill>
                          <a:effectLst/>
                          <a:latin typeface="Cambria Math" panose="02040503050406030204" pitchFamily="18" charset="0"/>
                          <a:ea typeface="宋体" panose="02010600030101010101" pitchFamily="2" charset="-122"/>
                        </a:rPr>
                        <m:t>𝜆</m:t>
                      </m:r>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e>
                          </m:d>
                        </m:e>
                        <m:sub>
                          <m:r>
                            <a:rPr lang="en-US" altLang="zh-CN" sz="2400" i="1" kern="100">
                              <a:solidFill>
                                <a:schemeClr val="tx1"/>
                              </a:solidFill>
                              <a:effectLst/>
                              <a:latin typeface="Cambria Math" panose="02040503050406030204" pitchFamily="18" charset="0"/>
                              <a:ea typeface="宋体" panose="02010600030101010101" pitchFamily="2" charset="-122"/>
                            </a:rPr>
                            <m:t>2</m:t>
                          </m:r>
                        </m:sub>
                        <m:sup>
                          <m:r>
                            <a:rPr lang="en-US" altLang="zh-CN" sz="2400" i="1" kern="100">
                              <a:solidFill>
                                <a:schemeClr val="tx1"/>
                              </a:solidFill>
                              <a:effectLst/>
                              <a:latin typeface="Cambria Math" panose="02040503050406030204" pitchFamily="18" charset="0"/>
                              <a:ea typeface="宋体" panose="02010600030101010101" pitchFamily="2" charset="-122"/>
                            </a:rPr>
                            <m:t>2</m:t>
                          </m:r>
                        </m:sup>
                      </m:sSubSup>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这里面残差项求和的个数等于用于</a:t>
                </a:r>
                <a:r>
                  <a:rPr lang="en-US" altLang="zh-CN" sz="2400" kern="100" dirty="0">
                    <a:solidFill>
                      <a:schemeClr val="tx1"/>
                    </a:solidFill>
                    <a:effectLst/>
                    <a:latin typeface="Times New Roman" panose="02020603050405020304" pitchFamily="18" charset="0"/>
                    <a:ea typeface="宋体" panose="02010600030101010101" pitchFamily="2" charset="-122"/>
                  </a:rPr>
                  <a:t>u </a:t>
                </a:r>
                <a:r>
                  <a:rPr lang="zh-CN" altLang="zh-CN" sz="2400" kern="100" dirty="0">
                    <a:solidFill>
                      <a:schemeClr val="tx1"/>
                    </a:solidFill>
                    <a:effectLst/>
                    <a:latin typeface="Times New Roman" panose="02020603050405020304" pitchFamily="18" charset="0"/>
                    <a:ea typeface="宋体" panose="02010600030101010101" pitchFamily="2" charset="-122"/>
                  </a:rPr>
                  <a:t>评过分的物品的个数，记为</a:t>
                </a:r>
                <a:r>
                  <a:rPr lang="en-US" altLang="zh-CN" sz="2400" kern="100" dirty="0">
                    <a:solidFill>
                      <a:schemeClr val="tx1"/>
                    </a:solidFill>
                    <a:effectLst/>
                    <a:latin typeface="Times New Roman" panose="02020603050405020304" pitchFamily="18" charset="0"/>
                    <a:ea typeface="宋体" panose="02010600030101010101" pitchFamily="2" charset="-122"/>
                  </a:rPr>
                  <a:t>m </a:t>
                </a:r>
                <a:r>
                  <a:rPr lang="zh-CN" altLang="zh-CN" sz="2400" kern="100" dirty="0">
                    <a:solidFill>
                      <a:schemeClr val="tx1"/>
                    </a:solidFill>
                    <a:effectLst/>
                    <a:latin typeface="Times New Roman" panose="02020603050405020304" pitchFamily="18" charset="0"/>
                    <a:ea typeface="宋体" panose="02010600030101010101" pitchFamily="2" charset="-122"/>
                  </a:rPr>
                  <a:t>个。把这个目标函数化为矩阵形式，得</a:t>
                </a:r>
              </a:p>
              <a:p>
                <a:pPr algn="just"/>
                <a14:m>
                  <m:oMathPara xmlns:m="http://schemas.openxmlformats.org/officeDocument/2006/math">
                    <m:oMathParaPr>
                      <m:jc m:val="centerGroup"/>
                    </m:oMathParaPr>
                    <m:oMath xmlns:m="http://schemas.openxmlformats.org/officeDocument/2006/math">
                      <m:r>
                        <a:rPr lang="en-US" altLang="zh-CN" sz="2400" i="1" kern="100">
                          <a:solidFill>
                            <a:schemeClr val="tx1"/>
                          </a:solidFill>
                          <a:effectLst/>
                          <a:latin typeface="Cambria Math" panose="02040503050406030204" pitchFamily="18" charset="0"/>
                          <a:ea typeface="宋体" panose="02010600030101010101" pitchFamily="2" charset="-122"/>
                        </a:rPr>
                        <m:t>𝐽</m:t>
                      </m:r>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e>
                      </m:d>
                      <m:r>
                        <a:rPr lang="en-US" altLang="zh-CN" sz="2400" i="1" kern="100">
                          <a:solidFill>
                            <a:schemeClr val="tx1"/>
                          </a:solidFill>
                          <a:effectLst/>
                          <a:latin typeface="Cambria Math" panose="02040503050406030204" pitchFamily="18" charset="0"/>
                          <a:ea typeface="宋体" panose="02010600030101010101" pitchFamily="2" charset="-122"/>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𝑅</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r>
                                    <a:rPr lang="en-US" altLang="zh-CN" sz="2400" i="1" kern="100">
                                      <a:solidFill>
                                        <a:schemeClr val="tx1"/>
                                      </a:solidFill>
                                      <a:effectLst/>
                                      <a:latin typeface="Cambria Math" panose="02040503050406030204" pitchFamily="18" charset="0"/>
                                      <a:ea typeface="宋体" panose="02010600030101010101" pitchFamily="2" charset="-122"/>
                                    </a:rPr>
                                    <m:t>𝑌</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up>
                                  <m:r>
                                    <a:rPr lang="en-US" altLang="zh-CN" sz="2400" i="1" kern="100">
                                      <a:solidFill>
                                        <a:schemeClr val="tx1"/>
                                      </a:solidFill>
                                      <a:effectLst/>
                                      <a:latin typeface="Cambria Math" panose="02040503050406030204" pitchFamily="18" charset="0"/>
                                      <a:ea typeface="宋体" panose="02010600030101010101" pitchFamily="2" charset="-122"/>
                                    </a:rPr>
                                    <m:t>𝑇</m:t>
                                  </m:r>
                                </m:sup>
                              </m:sSub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e>
                          </m:d>
                        </m:e>
                        <m:sup>
                          <m:r>
                            <a:rPr lang="en-US" altLang="zh-CN" sz="2400" i="1" kern="100">
                              <a:solidFill>
                                <a:schemeClr val="tx1"/>
                              </a:solidFill>
                              <a:effectLst/>
                              <a:latin typeface="Cambria Math" panose="02040503050406030204" pitchFamily="18" charset="0"/>
                              <a:ea typeface="宋体" panose="02010600030101010101" pitchFamily="2" charset="-122"/>
                            </a:rPr>
                            <m:t>𝑇</m:t>
                          </m:r>
                        </m:sup>
                      </m:sSup>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𝑅</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r>
                                <a:rPr lang="en-US" altLang="zh-CN" sz="2400" i="1" kern="100">
                                  <a:solidFill>
                                    <a:schemeClr val="tx1"/>
                                  </a:solidFill>
                                  <a:effectLst/>
                                  <a:latin typeface="Cambria Math" panose="02040503050406030204" pitchFamily="18" charset="0"/>
                                  <a:ea typeface="宋体" panose="02010600030101010101" pitchFamily="2" charset="-122"/>
                                </a:rPr>
                                <m:t>𝑌</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up>
                              <m:r>
                                <a:rPr lang="en-US" altLang="zh-CN" sz="2400" i="1" kern="100">
                                  <a:solidFill>
                                    <a:schemeClr val="tx1"/>
                                  </a:solidFill>
                                  <a:effectLst/>
                                  <a:latin typeface="Cambria Math" panose="02040503050406030204" pitchFamily="18" charset="0"/>
                                  <a:ea typeface="宋体" panose="02010600030101010101" pitchFamily="2" charset="-122"/>
                                </a:rPr>
                                <m:t>𝑇</m:t>
                              </m:r>
                            </m:sup>
                          </m:sSub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e>
                      </m:d>
                      <m:r>
                        <a:rPr lang="en-US" altLang="zh-CN" sz="2400" i="1" kern="100">
                          <a:solidFill>
                            <a:schemeClr val="tx1"/>
                          </a:solidFill>
                          <a:effectLst/>
                          <a:latin typeface="Cambria Math" panose="02040503050406030204" pitchFamily="18" charset="0"/>
                          <a:ea typeface="宋体" panose="02010600030101010101" pitchFamily="2" charset="-122"/>
                        </a:rPr>
                        <m:t>+</m:t>
                      </m:r>
                      <m:r>
                        <a:rPr lang="en-US" altLang="zh-CN" sz="2400" i="1" kern="100">
                          <a:solidFill>
                            <a:schemeClr val="tx1"/>
                          </a:solidFill>
                          <a:effectLst/>
                          <a:latin typeface="Cambria Math" panose="02040503050406030204" pitchFamily="18" charset="0"/>
                          <a:ea typeface="宋体" panose="02010600030101010101" pitchFamily="2" charset="-122"/>
                        </a:rPr>
                        <m:t>𝜆</m:t>
                      </m:r>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up>
                          <m:r>
                            <a:rPr lang="en-US" altLang="zh-CN" sz="2400" i="1" kern="100">
                              <a:solidFill>
                                <a:schemeClr val="tx1"/>
                              </a:solidFill>
                              <a:effectLst/>
                              <a:latin typeface="Cambria Math" panose="02040503050406030204" pitchFamily="18" charset="0"/>
                              <a:ea typeface="宋体" panose="02010600030101010101" pitchFamily="2" charset="-122"/>
                            </a:rPr>
                            <m:t>𝑇</m:t>
                          </m:r>
                        </m:sup>
                      </m:sSub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其中</a:t>
                </a:r>
              </a:p>
              <a:p>
                <a:pPr algn="just"/>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𝑅</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𝑟</m:t>
                                  </m:r>
                                </m:e>
                                <m:sub>
                                  <m:r>
                                    <a:rPr lang="en-US" altLang="zh-CN" sz="2400" i="1" kern="100">
                                      <a:solidFill>
                                        <a:schemeClr val="tx1"/>
                                      </a:solidFill>
                                      <a:effectLst/>
                                      <a:latin typeface="Cambria Math" panose="02040503050406030204" pitchFamily="18" charset="0"/>
                                      <a:ea typeface="宋体" panose="02010600030101010101" pitchFamily="2" charset="-122"/>
                                    </a:rPr>
                                    <m:t>𝑢</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𝑖</m:t>
                                      </m:r>
                                    </m:e>
                                    <m:sub>
                                      <m:r>
                                        <a:rPr lang="en-US" altLang="zh-CN" sz="2400" i="1" kern="100">
                                          <a:solidFill>
                                            <a:schemeClr val="tx1"/>
                                          </a:solidFill>
                                          <a:effectLst/>
                                          <a:latin typeface="Cambria Math" panose="02040503050406030204" pitchFamily="18" charset="0"/>
                                          <a:ea typeface="宋体" panose="02010600030101010101" pitchFamily="2" charset="-122"/>
                                        </a:rPr>
                                        <m:t>1</m:t>
                                      </m:r>
                                    </m:sub>
                                  </m:sSub>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𝑟</m:t>
                                  </m:r>
                                </m:e>
                                <m:sub>
                                  <m:r>
                                    <a:rPr lang="en-US" altLang="zh-CN" sz="2400" i="1" kern="100">
                                      <a:solidFill>
                                        <a:schemeClr val="tx1"/>
                                      </a:solidFill>
                                      <a:effectLst/>
                                      <a:latin typeface="Cambria Math" panose="02040503050406030204" pitchFamily="18" charset="0"/>
                                      <a:ea typeface="宋体" panose="02010600030101010101" pitchFamily="2" charset="-122"/>
                                    </a:rPr>
                                    <m:t>𝑢</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𝑖</m:t>
                                      </m:r>
                                    </m:e>
                                    <m:sub>
                                      <m:r>
                                        <a:rPr lang="en-US" altLang="zh-CN" sz="2400" i="1" kern="100">
                                          <a:solidFill>
                                            <a:schemeClr val="tx1"/>
                                          </a:solidFill>
                                          <a:effectLst/>
                                          <a:latin typeface="Cambria Math" panose="02040503050406030204" pitchFamily="18" charset="0"/>
                                          <a:ea typeface="宋体" panose="02010600030101010101" pitchFamily="2" charset="-122"/>
                                        </a:rPr>
                                        <m:t>𝑚</m:t>
                                      </m:r>
                                    </m:sub>
                                  </m:sSub>
                                </m:sub>
                              </m:sSub>
                            </m:e>
                          </m:d>
                        </m:e>
                        <m:sup>
                          <m:r>
                            <a:rPr lang="en-US" altLang="zh-CN" sz="2400" i="1" kern="100">
                              <a:solidFill>
                                <a:schemeClr val="tx1"/>
                              </a:solidFill>
                              <a:effectLst/>
                              <a:latin typeface="Cambria Math" panose="02040503050406030204" pitchFamily="18" charset="0"/>
                              <a:ea typeface="宋体" panose="02010600030101010101" pitchFamily="2" charset="-122"/>
                            </a:rPr>
                            <m:t>𝑇</m:t>
                          </m:r>
                        </m:sup>
                      </m:sSup>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表示用户</a:t>
                </a:r>
                <a:r>
                  <a:rPr lang="en-US" altLang="zh-CN" sz="2400" i="1" kern="100" dirty="0">
                    <a:solidFill>
                      <a:schemeClr val="tx1"/>
                    </a:solidFill>
                    <a:effectLst/>
                    <a:latin typeface="Times New Roman" panose="02020603050405020304" pitchFamily="18" charset="0"/>
                    <a:ea typeface="宋体" panose="02010600030101010101" pitchFamily="2" charset="-122"/>
                  </a:rPr>
                  <a:t>u </a:t>
                </a:r>
                <a:r>
                  <a:rPr lang="zh-CN" altLang="zh-CN" sz="2400" kern="100" dirty="0">
                    <a:solidFill>
                      <a:schemeClr val="tx1"/>
                    </a:solidFill>
                    <a:effectLst/>
                    <a:latin typeface="Times New Roman" panose="02020603050405020304" pitchFamily="18" charset="0"/>
                    <a:ea typeface="宋体" panose="02010600030101010101" pitchFamily="2" charset="-122"/>
                  </a:rPr>
                  <a:t>对这</a:t>
                </a:r>
                <a:r>
                  <a:rPr lang="en-US" altLang="zh-CN" sz="2400" i="1" kern="100" dirty="0">
                    <a:solidFill>
                      <a:schemeClr val="tx1"/>
                    </a:solidFill>
                    <a:effectLst/>
                    <a:latin typeface="Times New Roman" panose="02020603050405020304" pitchFamily="18" charset="0"/>
                    <a:ea typeface="宋体" panose="02010600030101010101" pitchFamily="2" charset="-122"/>
                  </a:rPr>
                  <a:t>m </a:t>
                </a:r>
                <a:r>
                  <a:rPr lang="zh-CN" altLang="zh-CN" sz="2400" kern="100" dirty="0">
                    <a:solidFill>
                      <a:schemeClr val="tx1"/>
                    </a:solidFill>
                    <a:effectLst/>
                    <a:latin typeface="Times New Roman" panose="02020603050405020304" pitchFamily="18" charset="0"/>
                    <a:ea typeface="宋体" panose="02010600030101010101" pitchFamily="2" charset="-122"/>
                  </a:rPr>
                  <a:t>个物品的评分构成的向量</a:t>
                </a:r>
              </a:p>
              <a:p>
                <a:pPr algn="just"/>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𝑌</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r>
                        <a:rPr lang="en-US" altLang="zh-CN" sz="2400"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𝑖</m:t>
                                  </m:r>
                                </m:e>
                                <m:sub>
                                  <m:r>
                                    <a:rPr lang="en-US" altLang="zh-CN" sz="2400" i="1" kern="100">
                                      <a:solidFill>
                                        <a:schemeClr val="tx1"/>
                                      </a:solidFill>
                                      <a:effectLst/>
                                      <a:latin typeface="Cambria Math" panose="02040503050406030204" pitchFamily="18" charset="0"/>
                                      <a:ea typeface="宋体" panose="02010600030101010101" pitchFamily="2" charset="-122"/>
                                    </a:rPr>
                                    <m:t>1</m:t>
                                  </m:r>
                                </m:sub>
                              </m:sSub>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𝑖</m:t>
                                  </m:r>
                                </m:e>
                                <m:sub>
                                  <m:r>
                                    <a:rPr lang="en-US" altLang="zh-CN" sz="2400" i="1" kern="100">
                                      <a:solidFill>
                                        <a:schemeClr val="tx1"/>
                                      </a:solidFill>
                                      <a:effectLst/>
                                      <a:latin typeface="Cambria Math" panose="02040503050406030204" pitchFamily="18" charset="0"/>
                                      <a:ea typeface="宋体" panose="02010600030101010101" pitchFamily="2" charset="-122"/>
                                    </a:rPr>
                                    <m:t>2</m:t>
                                  </m:r>
                                </m:sub>
                              </m:sSub>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𝑖</m:t>
                                  </m:r>
                                </m:e>
                                <m:sub>
                                  <m:r>
                                    <a:rPr lang="en-US" altLang="zh-CN" sz="2400" i="1" kern="100">
                                      <a:solidFill>
                                        <a:schemeClr val="tx1"/>
                                      </a:solidFill>
                                      <a:effectLst/>
                                      <a:latin typeface="Cambria Math" panose="02040503050406030204" pitchFamily="18" charset="0"/>
                                      <a:ea typeface="宋体" panose="02010600030101010101" pitchFamily="2" charset="-122"/>
                                    </a:rPr>
                                    <m:t>𝑚</m:t>
                                  </m:r>
                                </m:sub>
                              </m:sSub>
                            </m:sub>
                          </m:sSub>
                        </m:e>
                      </m:d>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表示这</a:t>
                </a:r>
                <a:r>
                  <a:rPr lang="en-US" altLang="zh-CN" sz="2400" i="1" kern="100" dirty="0">
                    <a:solidFill>
                      <a:schemeClr val="tx1"/>
                    </a:solidFill>
                    <a:effectLst/>
                    <a:latin typeface="Times New Roman" panose="02020603050405020304" pitchFamily="18" charset="0"/>
                    <a:ea typeface="宋体" panose="02010600030101010101" pitchFamily="2" charset="-122"/>
                  </a:rPr>
                  <a:t>m </a:t>
                </a:r>
                <a:r>
                  <a:rPr lang="zh-CN" altLang="zh-CN" sz="2400" kern="100" dirty="0">
                    <a:solidFill>
                      <a:schemeClr val="tx1"/>
                    </a:solidFill>
                    <a:effectLst/>
                    <a:latin typeface="Times New Roman" panose="02020603050405020304" pitchFamily="18" charset="0"/>
                    <a:ea typeface="宋体" panose="02010600030101010101" pitchFamily="2" charset="-122"/>
                  </a:rPr>
                  <a:t>个物品的向量构成的矩阵，顺序跟</a:t>
                </a:r>
                <a:r>
                  <a:rPr lang="en-US" altLang="zh-CN" sz="2400" i="1" kern="100" dirty="0">
                    <a:solidFill>
                      <a:schemeClr val="tx1"/>
                    </a:solidFill>
                    <a:effectLst/>
                    <a:latin typeface="Times New Roman" panose="02020603050405020304" pitchFamily="18" charset="0"/>
                    <a:ea typeface="宋体" panose="02010600030101010101" pitchFamily="2" charset="-122"/>
                  </a:rPr>
                  <a:t>Ru </a:t>
                </a:r>
                <a:r>
                  <a:rPr lang="zh-CN" altLang="zh-CN" sz="2400" kern="100" dirty="0">
                    <a:solidFill>
                      <a:schemeClr val="tx1"/>
                    </a:solidFill>
                    <a:effectLst/>
                    <a:latin typeface="Times New Roman" panose="02020603050405020304" pitchFamily="18" charset="0"/>
                    <a:ea typeface="宋体" panose="02010600030101010101" pitchFamily="2" charset="-122"/>
                  </a:rPr>
                  <a:t>中物品的顺序一致。</a:t>
                </a:r>
              </a:p>
              <a:p>
                <a:pPr indent="2667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对目标函数</a:t>
                </a:r>
                <a:r>
                  <a:rPr lang="en-US" altLang="zh-CN" sz="2400" kern="100" dirty="0">
                    <a:solidFill>
                      <a:schemeClr val="tx1"/>
                    </a:solidFill>
                    <a:effectLst/>
                    <a:latin typeface="Times New Roman" panose="02020603050405020304" pitchFamily="18" charset="0"/>
                    <a:ea typeface="宋体" panose="02010600030101010101" pitchFamily="2" charset="-122"/>
                  </a:rPr>
                  <a:t>J</a:t>
                </a:r>
                <a:r>
                  <a:rPr lang="zh-CN" altLang="zh-CN" sz="2400" kern="100" dirty="0">
                    <a:solidFill>
                      <a:schemeClr val="tx1"/>
                    </a:solidFill>
                    <a:effectLst/>
                    <a:latin typeface="Times New Roman" panose="02020603050405020304" pitchFamily="18" charset="0"/>
                    <a:ea typeface="宋体" panose="02010600030101010101" pitchFamily="2" charset="-122"/>
                  </a:rPr>
                  <a:t>关于</a:t>
                </a:r>
                <a:r>
                  <a:rPr lang="en-US" altLang="zh-CN" sz="2400" i="1" kern="100" dirty="0">
                    <a:solidFill>
                      <a:schemeClr val="tx1"/>
                    </a:solidFill>
                    <a:effectLst/>
                    <a:latin typeface="Times New Roman" panose="02020603050405020304" pitchFamily="18" charset="0"/>
                    <a:ea typeface="宋体" panose="02010600030101010101" pitchFamily="2" charset="-122"/>
                  </a:rPr>
                  <a:t>xu </a:t>
                </a:r>
                <a:r>
                  <a:rPr lang="zh-CN" altLang="zh-CN" sz="2400" kern="100" dirty="0">
                    <a:solidFill>
                      <a:schemeClr val="tx1"/>
                    </a:solidFill>
                    <a:effectLst/>
                    <a:latin typeface="Times New Roman" panose="02020603050405020304" pitchFamily="18" charset="0"/>
                    <a:ea typeface="宋体" panose="02010600030101010101" pitchFamily="2" charset="-122"/>
                  </a:rPr>
                  <a:t>求梯度，并令梯度为零，得：</a:t>
                </a:r>
              </a:p>
              <a:p>
                <a:pPr algn="just"/>
                <a14:m>
                  <m:oMathPara xmlns:m="http://schemas.openxmlformats.org/officeDocument/2006/math">
                    <m:oMathParaPr>
                      <m:jc m:val="centerGroup"/>
                    </m:oMathParaPr>
                    <m:oMath xmlns:m="http://schemas.openxmlformats.org/officeDocument/2006/math">
                      <m:f>
                        <m:fPr>
                          <m:ctrlPr>
                            <a:rPr lang="zh-CN" altLang="zh-CN" sz="2400" i="1" kern="100">
                              <a:solidFill>
                                <a:schemeClr val="tx1"/>
                              </a:solidFill>
                              <a:effectLst/>
                              <a:latin typeface="Cambria Math" panose="02040503050406030204" pitchFamily="18" charset="0"/>
                              <a:ea typeface="Cambria Math" panose="02040503050406030204" pitchFamily="18" charset="0"/>
                            </a:rPr>
                          </m:ctrlPr>
                        </m:fPr>
                        <m:num>
                          <m:r>
                            <a:rPr lang="en-US" altLang="zh-CN" sz="2400" kern="100">
                              <a:solidFill>
                                <a:schemeClr val="tx1"/>
                              </a:solidFill>
                              <a:effectLst/>
                              <a:latin typeface="Cambria Math" panose="02040503050406030204" pitchFamily="18" charset="0"/>
                              <a:ea typeface="宋体" panose="02010600030101010101" pitchFamily="2" charset="-122"/>
                            </a:rPr>
                            <m:t>𝜕</m:t>
                          </m:r>
                          <m:r>
                            <a:rPr lang="en-US" altLang="zh-CN" sz="2400" i="1" kern="100">
                              <a:solidFill>
                                <a:schemeClr val="tx1"/>
                              </a:solidFill>
                              <a:effectLst/>
                              <a:latin typeface="Cambria Math" panose="02040503050406030204" pitchFamily="18" charset="0"/>
                              <a:ea typeface="宋体" panose="02010600030101010101" pitchFamily="2" charset="-122"/>
                            </a:rPr>
                            <m:t>𝐽</m:t>
                          </m:r>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e>
                          </m:d>
                        </m:num>
                        <m:den>
                          <m:r>
                            <a:rPr lang="en-US" altLang="zh-CN" sz="2400"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den>
                      </m:f>
                      <m:r>
                        <a:rPr lang="en-US" altLang="zh-CN" sz="2400" i="1" kern="100">
                          <a:solidFill>
                            <a:schemeClr val="tx1"/>
                          </a:solidFill>
                          <a:effectLst/>
                          <a:latin typeface="Cambria Math" panose="02040503050406030204" pitchFamily="18" charset="0"/>
                          <a:ea typeface="宋体" panose="02010600030101010101" pitchFamily="2" charset="-122"/>
                        </a:rPr>
                        <m:t>=−2</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𝑌</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𝑅</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r>
                                <a:rPr lang="en-US" altLang="zh-CN" sz="2400" i="1" kern="100">
                                  <a:solidFill>
                                    <a:schemeClr val="tx1"/>
                                  </a:solidFill>
                                  <a:effectLst/>
                                  <a:latin typeface="Cambria Math" panose="02040503050406030204" pitchFamily="18" charset="0"/>
                                  <a:ea typeface="宋体" panose="02010600030101010101" pitchFamily="2" charset="-122"/>
                                </a:rPr>
                                <m:t>𝑌</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up>
                              <m:r>
                                <a:rPr lang="en-US" altLang="zh-CN" sz="2400" i="1" kern="100">
                                  <a:solidFill>
                                    <a:schemeClr val="tx1"/>
                                  </a:solidFill>
                                  <a:effectLst/>
                                  <a:latin typeface="Cambria Math" panose="02040503050406030204" pitchFamily="18" charset="0"/>
                                  <a:ea typeface="宋体" panose="02010600030101010101" pitchFamily="2" charset="-122"/>
                                </a:rPr>
                                <m:t>𝑇</m:t>
                              </m:r>
                            </m:sup>
                          </m:sSub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e>
                      </m:d>
                      <m:r>
                        <a:rPr lang="en-US" altLang="zh-CN" sz="2400" i="1" kern="100">
                          <a:solidFill>
                            <a:schemeClr val="tx1"/>
                          </a:solidFill>
                          <a:effectLst/>
                          <a:latin typeface="Cambria Math" panose="02040503050406030204" pitchFamily="18" charset="0"/>
                          <a:ea typeface="宋体" panose="02010600030101010101" pitchFamily="2" charset="-122"/>
                        </a:rPr>
                        <m:t>+2</m:t>
                      </m:r>
                      <m:r>
                        <a:rPr lang="en-US" altLang="zh-CN" sz="2400" i="1" kern="100">
                          <a:solidFill>
                            <a:schemeClr val="tx1"/>
                          </a:solidFill>
                          <a:effectLst/>
                          <a:latin typeface="Cambria Math" panose="02040503050406030204" pitchFamily="18" charset="0"/>
                          <a:ea typeface="宋体" panose="02010600030101010101" pitchFamily="2" charset="-122"/>
                        </a:rPr>
                        <m:t>𝜆</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r>
                        <a:rPr lang="en-US" altLang="zh-CN" sz="2400" i="1" kern="100">
                          <a:solidFill>
                            <a:schemeClr val="tx1"/>
                          </a:solidFill>
                          <a:effectLst/>
                          <a:latin typeface="Cambria Math" panose="02040503050406030204" pitchFamily="18" charset="0"/>
                          <a:ea typeface="宋体" panose="02010600030101010101" pitchFamily="2" charset="-122"/>
                        </a:rPr>
                        <m:t>=0</m:t>
                      </m:r>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解这个线性方程组，可得到</a:t>
                </a:r>
                <a:r>
                  <a:rPr lang="en-US" altLang="zh-CN" sz="2400" i="1" kern="100" dirty="0">
                    <a:solidFill>
                      <a:schemeClr val="tx1"/>
                    </a:solidFill>
                    <a:effectLst/>
                    <a:latin typeface="Times New Roman" panose="02020603050405020304" pitchFamily="18" charset="0"/>
                    <a:ea typeface="宋体" panose="02010600030101010101" pitchFamily="2" charset="-122"/>
                  </a:rPr>
                  <a:t>xu </a:t>
                </a:r>
                <a:r>
                  <a:rPr lang="zh-CN" altLang="zh-CN" sz="2400" kern="100" dirty="0">
                    <a:solidFill>
                      <a:schemeClr val="tx1"/>
                    </a:solidFill>
                    <a:effectLst/>
                    <a:latin typeface="Times New Roman" panose="02020603050405020304" pitchFamily="18" charset="0"/>
                    <a:ea typeface="宋体" panose="02010600030101010101" pitchFamily="2" charset="-122"/>
                  </a:rPr>
                  <a:t>的解析解为：</a:t>
                </a:r>
              </a:p>
              <a:p>
                <a:pPr algn="just"/>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𝑌</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r>
                                    <a:rPr lang="en-US" altLang="zh-CN" sz="2400" i="1" kern="100">
                                      <a:solidFill>
                                        <a:schemeClr val="tx1"/>
                                      </a:solidFill>
                                      <a:effectLst/>
                                      <a:latin typeface="Cambria Math" panose="02040503050406030204" pitchFamily="18" charset="0"/>
                                      <a:ea typeface="宋体" panose="02010600030101010101" pitchFamily="2" charset="-122"/>
                                    </a:rPr>
                                    <m:t>𝑌</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up>
                                  <m:r>
                                    <a:rPr lang="en-US" altLang="zh-CN" sz="2400" i="1" kern="100">
                                      <a:solidFill>
                                        <a:schemeClr val="tx1"/>
                                      </a:solidFill>
                                      <a:effectLst/>
                                      <a:latin typeface="Cambria Math" panose="02040503050406030204" pitchFamily="18" charset="0"/>
                                      <a:ea typeface="宋体" panose="02010600030101010101" pitchFamily="2" charset="-122"/>
                                    </a:rPr>
                                    <m:t>𝑇</m:t>
                                  </m:r>
                                </m:sup>
                              </m:sSubSup>
                              <m:r>
                                <a:rPr lang="en-US" altLang="zh-CN" sz="2400" i="1" kern="100">
                                  <a:solidFill>
                                    <a:schemeClr val="tx1"/>
                                  </a:solidFill>
                                  <a:effectLst/>
                                  <a:latin typeface="Cambria Math" panose="02040503050406030204" pitchFamily="18" charset="0"/>
                                  <a:ea typeface="宋体" panose="02010600030101010101" pitchFamily="2" charset="-122"/>
                                </a:rPr>
                                <m:t>+</m:t>
                              </m:r>
                              <m:r>
                                <a:rPr lang="en-US" altLang="zh-CN" sz="2400" i="1" kern="100">
                                  <a:solidFill>
                                    <a:schemeClr val="tx1"/>
                                  </a:solidFill>
                                  <a:effectLst/>
                                  <a:latin typeface="Cambria Math" panose="02040503050406030204" pitchFamily="18" charset="0"/>
                                  <a:ea typeface="宋体" panose="02010600030101010101" pitchFamily="2" charset="-122"/>
                                </a:rPr>
                                <m:t>𝜆</m:t>
                              </m:r>
                              <m:r>
                                <a:rPr lang="en-US" altLang="zh-CN" sz="2400" i="1" kern="100">
                                  <a:solidFill>
                                    <a:schemeClr val="tx1"/>
                                  </a:solidFill>
                                  <a:effectLst/>
                                  <a:latin typeface="Cambria Math" panose="02040503050406030204" pitchFamily="18" charset="0"/>
                                  <a:ea typeface="宋体" panose="02010600030101010101" pitchFamily="2" charset="-122"/>
                                </a:rPr>
                                <m:t>𝐼</m:t>
                              </m:r>
                            </m:e>
                          </m:d>
                        </m:e>
                        <m:sup>
                          <m:r>
                            <a:rPr lang="en-US" altLang="zh-CN" sz="2400" i="1" kern="100">
                              <a:solidFill>
                                <a:schemeClr val="tx1"/>
                              </a:solidFill>
                              <a:effectLst/>
                              <a:latin typeface="Cambria Math" panose="02040503050406030204" pitchFamily="18" charset="0"/>
                              <a:ea typeface="宋体" panose="02010600030101010101" pitchFamily="2" charset="-122"/>
                            </a:rPr>
                            <m:t>−1</m:t>
                          </m:r>
                        </m:sup>
                      </m:s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𝑌</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𝑅</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endParaRPr>
              </a:p>
            </p:txBody>
          </p:sp>
        </mc:Choice>
        <mc:Fallback xmlns="">
          <p:sp>
            <p:nvSpPr>
              <p:cNvPr id="4" name="文本占位符 3">
                <a:extLst>
                  <a:ext uri="{FF2B5EF4-FFF2-40B4-BE49-F238E27FC236}">
                    <a16:creationId xmlns:a16="http://schemas.microsoft.com/office/drawing/2014/main" id="{B7F85494-F11A-38B5-4E3C-B1C5F65DC14D}"/>
                  </a:ext>
                </a:extLst>
              </p:cNvPr>
              <p:cNvSpPr>
                <a:spLocks noGrp="1" noRot="1" noChangeAspect="1" noMove="1" noResize="1" noEditPoints="1" noAdjustHandles="1" noChangeArrowheads="1" noChangeShapeType="1" noTextEdit="1"/>
              </p:cNvSpPr>
              <p:nvPr>
                <p:ph type="body" sz="quarter" idx="1"/>
              </p:nvPr>
            </p:nvSpPr>
            <p:spPr>
              <a:xfrm>
                <a:off x="1428750" y="2024149"/>
                <a:ext cx="21526500" cy="11691851"/>
              </a:xfrm>
              <a:blipFill>
                <a:blip r:embed="rId2"/>
                <a:stretch>
                  <a:fillRect l="-884" r="-6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01841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a:bodyPr>
              <a:lstStyle/>
              <a:p>
                <a:pPr algn="just">
                  <a:lnSpc>
                    <a:spcPct val="173000"/>
                  </a:lnSpc>
                  <a:spcBef>
                    <a:spcPts val="1300"/>
                  </a:spcBef>
                  <a:spcAft>
                    <a:spcPts val="1300"/>
                  </a:spcAft>
                </a:pPr>
                <a:r>
                  <a:rPr lang="en-US"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 </a:t>
                </a:r>
                <a:r>
                  <a:rPr lang="zh-CN"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矩阵分解模型</a:t>
                </a:r>
                <a:endParaRPr lang="zh-CN"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3200" b="0" kern="100" dirty="0">
                    <a:solidFill>
                      <a:schemeClr val="tx1"/>
                    </a:solidFill>
                    <a:effectLst/>
                    <a:latin typeface="Times New Roman" panose="02020603050405020304" pitchFamily="18" charset="0"/>
                    <a:ea typeface="宋体" panose="02010600030101010101" pitchFamily="2" charset="-122"/>
                  </a:rPr>
                  <a:t>2.2.3 </a:t>
                </a:r>
                <a:r>
                  <a:rPr lang="zh-CN" altLang="zh-CN" sz="3200" b="0" kern="100" dirty="0">
                    <a:solidFill>
                      <a:schemeClr val="tx1"/>
                    </a:solidFill>
                    <a:effectLst/>
                    <a:latin typeface="Times New Roman" panose="02020603050405020304" pitchFamily="18" charset="0"/>
                    <a:ea typeface="宋体" panose="02010600030101010101" pitchFamily="2" charset="-122"/>
                  </a:rPr>
                  <a:t>显式矩阵分解求解方法</a:t>
                </a:r>
                <a:endParaRPr lang="zh-CN" altLang="zh-CN" sz="3200" b="1"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50000"/>
                  </a:lnSpc>
                  <a:buSzPts val="1400"/>
                  <a:buFont typeface="+mj-lt"/>
                  <a:buAutoNum type="arabicParenR"/>
                </a:pPr>
                <a:r>
                  <a:rPr lang="en-US" altLang="zh-CN" sz="3600" kern="0" dirty="0">
                    <a:solidFill>
                      <a:schemeClr val="tx1"/>
                    </a:solidFill>
                    <a:effectLst/>
                    <a:latin typeface="Times New Roman" panose="02020603050405020304" pitchFamily="18" charset="0"/>
                    <a:ea typeface="宋体" panose="02010600030101010101" pitchFamily="2" charset="-122"/>
                  </a:rPr>
                  <a:t>	</a:t>
                </a:r>
                <a:r>
                  <a:rPr lang="en-US" altLang="zh-CN" sz="2800" i="1" kern="100" dirty="0">
                    <a:solidFill>
                      <a:schemeClr val="tx1"/>
                    </a:solidFill>
                    <a:effectLst/>
                    <a:latin typeface="Times New Roman" panose="02020603050405020304" pitchFamily="18" charset="0"/>
                    <a:ea typeface="宋体" panose="02010600030101010101" pitchFamily="2" charset="-122"/>
                  </a:rPr>
                  <a:t>X </a:t>
                </a:r>
                <a:r>
                  <a:rPr lang="zh-CN" altLang="zh-CN" sz="2800" kern="100" dirty="0">
                    <a:solidFill>
                      <a:schemeClr val="tx1"/>
                    </a:solidFill>
                    <a:effectLst/>
                    <a:latin typeface="Times New Roman" panose="02020603050405020304" pitchFamily="18" charset="0"/>
                    <a:ea typeface="宋体" panose="02010600030101010101" pitchFamily="2" charset="-122"/>
                  </a:rPr>
                  <a:t>固定为上一步迭代值或初始化值，优化</a:t>
                </a:r>
                <a:r>
                  <a:rPr lang="en-US" altLang="zh-CN" sz="2800" i="1" kern="100" dirty="0">
                    <a:solidFill>
                      <a:schemeClr val="tx1"/>
                    </a:solidFill>
                    <a:effectLst/>
                    <a:latin typeface="Times New Roman" panose="02020603050405020304" pitchFamily="18" charset="0"/>
                    <a:ea typeface="宋体" panose="02010600030101010101" pitchFamily="2" charset="-122"/>
                  </a:rPr>
                  <a:t>Y</a:t>
                </a:r>
                <a:r>
                  <a:rPr lang="zh-CN" altLang="zh-CN" sz="2800" kern="100" dirty="0">
                    <a:solidFill>
                      <a:schemeClr val="tx1"/>
                    </a:solidFill>
                    <a:effectLst/>
                    <a:latin typeface="Times New Roman" panose="02020603050405020304" pitchFamily="18" charset="0"/>
                    <a:ea typeface="宋体" panose="02010600030101010101" pitchFamily="2" charset="-122"/>
                  </a:rPr>
                  <a:t>：</a:t>
                </a:r>
              </a:p>
              <a:p>
                <a:pPr indent="228600" algn="just">
                  <a:lnSpc>
                    <a:spcPct val="150000"/>
                  </a:lnSpc>
                </a:pPr>
                <a:r>
                  <a:rPr lang="zh-CN" altLang="zh-CN" sz="2800" kern="100" dirty="0">
                    <a:solidFill>
                      <a:schemeClr val="tx1"/>
                    </a:solidFill>
                    <a:effectLst/>
                    <a:latin typeface="Times New Roman" panose="02020603050405020304" pitchFamily="18" charset="0"/>
                    <a:ea typeface="宋体" panose="02010600030101010101" pitchFamily="2" charset="-122"/>
                  </a:rPr>
                  <a:t>此时，</a:t>
                </a:r>
                <a:r>
                  <a:rPr lang="en-US" altLang="zh-CN" sz="2800" i="1" kern="100" dirty="0">
                    <a:solidFill>
                      <a:schemeClr val="tx1"/>
                    </a:solidFill>
                    <a:effectLst/>
                    <a:latin typeface="Times New Roman" panose="02020603050405020304" pitchFamily="18" charset="0"/>
                    <a:ea typeface="宋体" panose="02010600030101010101" pitchFamily="2" charset="-122"/>
                  </a:rPr>
                  <a:t>X </a:t>
                </a:r>
                <a:r>
                  <a:rPr lang="zh-CN" altLang="zh-CN" sz="2800" kern="100" dirty="0">
                    <a:solidFill>
                      <a:schemeClr val="tx1"/>
                    </a:solidFill>
                    <a:effectLst/>
                    <a:latin typeface="Times New Roman" panose="02020603050405020304" pitchFamily="18" charset="0"/>
                    <a:ea typeface="宋体" panose="02010600030101010101" pitchFamily="2" charset="-122"/>
                  </a:rPr>
                  <a:t>被当做常数处理，目标函数也被分解为多个独立的子目标函数，每个子目标函数对应一个物品。类似上面的推导，我们可以得到</a:t>
                </a:r>
                <a:r>
                  <a:rPr lang="en-US" altLang="zh-CN" sz="2800" i="1" kern="100" dirty="0" err="1">
                    <a:solidFill>
                      <a:schemeClr val="tx1"/>
                    </a:solidFill>
                    <a:effectLst/>
                    <a:latin typeface="Times New Roman" panose="02020603050405020304" pitchFamily="18" charset="0"/>
                    <a:ea typeface="宋体" panose="02010600030101010101" pitchFamily="2" charset="-122"/>
                  </a:rPr>
                  <a:t>y</a:t>
                </a:r>
                <a:r>
                  <a:rPr lang="en-US" altLang="zh-CN" sz="2800" i="1" kern="100" baseline="-25000" dirty="0" err="1">
                    <a:solidFill>
                      <a:schemeClr val="tx1"/>
                    </a:solidFill>
                    <a:effectLst/>
                    <a:latin typeface="Times New Roman" panose="02020603050405020304" pitchFamily="18" charset="0"/>
                    <a:ea typeface="宋体" panose="02010600030101010101" pitchFamily="2" charset="-122"/>
                  </a:rPr>
                  <a:t>i</a:t>
                </a:r>
                <a:r>
                  <a:rPr lang="en-US" altLang="zh-CN" sz="2800" i="1" kern="100" baseline="-250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的解析解为：</a:t>
                </a:r>
              </a:p>
              <a:p>
                <a:pPr algn="just"/>
                <a14:m>
                  <m:oMathPara xmlns:m="http://schemas.openxmlformats.org/officeDocument/2006/math">
                    <m:oMathParaPr>
                      <m:jc m:val="centerGroup"/>
                    </m:oMathParaPr>
                    <m:oMath xmlns:m="http://schemas.openxmlformats.org/officeDocument/2006/math">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𝑦</m:t>
                          </m:r>
                        </m:e>
                        <m:sub>
                          <m:r>
                            <a:rPr lang="en-US" altLang="zh-CN" sz="2800" i="1" kern="100">
                              <a:solidFill>
                                <a:schemeClr val="tx1"/>
                              </a:solidFill>
                              <a:effectLst/>
                              <a:latin typeface="Cambria Math" panose="02040503050406030204" pitchFamily="18" charset="0"/>
                              <a:ea typeface="宋体" panose="02010600030101010101" pitchFamily="2" charset="-122"/>
                            </a:rPr>
                            <m:t>𝑖</m:t>
                          </m:r>
                        </m:sub>
                      </m:sSub>
                      <m:r>
                        <a:rPr lang="en-US" altLang="zh-CN" sz="2800" i="1" kern="100">
                          <a:solidFill>
                            <a:schemeClr val="tx1"/>
                          </a:solidFill>
                          <a:effectLst/>
                          <a:latin typeface="Cambria Math" panose="02040503050406030204" pitchFamily="18" charset="0"/>
                          <a:ea typeface="宋体" panose="02010600030101010101" pitchFamily="2" charset="-122"/>
                        </a:rPr>
                        <m:t>=</m:t>
                      </m:r>
                      <m:sSup>
                        <m:sSupPr>
                          <m:ctrlPr>
                            <a:rPr lang="zh-CN" altLang="zh-CN" sz="2800" i="1" kern="100">
                              <a:solidFill>
                                <a:schemeClr val="tx1"/>
                              </a:solidFill>
                              <a:effectLst/>
                              <a:latin typeface="Cambria Math" panose="02040503050406030204" pitchFamily="18" charset="0"/>
                              <a:ea typeface="Cambria Math" panose="02040503050406030204" pitchFamily="18" charset="0"/>
                            </a:rPr>
                          </m:ctrlPr>
                        </m:sSupPr>
                        <m:e>
                          <m:d>
                            <m:dPr>
                              <m:ctrlPr>
                                <a:rPr lang="zh-CN" altLang="zh-CN" sz="28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𝑋</m:t>
                                  </m:r>
                                </m:e>
                                <m:sub>
                                  <m:r>
                                    <a:rPr lang="en-US" altLang="zh-CN" sz="2800" i="1" kern="100">
                                      <a:solidFill>
                                        <a:schemeClr val="tx1"/>
                                      </a:solidFill>
                                      <a:effectLst/>
                                      <a:latin typeface="Cambria Math" panose="02040503050406030204" pitchFamily="18" charset="0"/>
                                      <a:ea typeface="宋体" panose="02010600030101010101" pitchFamily="2" charset="-122"/>
                                    </a:rPr>
                                    <m:t>𝑖</m:t>
                                  </m:r>
                                </m:sub>
                              </m:sSub>
                              <m:sSubSup>
                                <m:sSubSupPr>
                                  <m:ctrlPr>
                                    <a:rPr lang="zh-CN" altLang="zh-CN" sz="2800" i="1" kern="100">
                                      <a:solidFill>
                                        <a:schemeClr val="tx1"/>
                                      </a:solidFill>
                                      <a:effectLst/>
                                      <a:latin typeface="Cambria Math" panose="02040503050406030204" pitchFamily="18" charset="0"/>
                                      <a:ea typeface="Cambria Math" panose="02040503050406030204" pitchFamily="18" charset="0"/>
                                    </a:rPr>
                                  </m:ctrlPr>
                                </m:sSubSupPr>
                                <m:e>
                                  <m:r>
                                    <a:rPr lang="en-US" altLang="zh-CN" sz="2800" i="1" kern="100">
                                      <a:solidFill>
                                        <a:schemeClr val="tx1"/>
                                      </a:solidFill>
                                      <a:effectLst/>
                                      <a:latin typeface="Cambria Math" panose="02040503050406030204" pitchFamily="18" charset="0"/>
                                      <a:ea typeface="宋体" panose="02010600030101010101" pitchFamily="2" charset="-122"/>
                                    </a:rPr>
                                    <m:t>𝑋</m:t>
                                  </m:r>
                                </m:e>
                                <m:sub>
                                  <m:r>
                                    <a:rPr lang="en-US" altLang="zh-CN" sz="2800" i="1" kern="100">
                                      <a:solidFill>
                                        <a:schemeClr val="tx1"/>
                                      </a:solidFill>
                                      <a:effectLst/>
                                      <a:latin typeface="Cambria Math" panose="02040503050406030204" pitchFamily="18" charset="0"/>
                                      <a:ea typeface="宋体" panose="02010600030101010101" pitchFamily="2" charset="-122"/>
                                    </a:rPr>
                                    <m:t>𝑖</m:t>
                                  </m:r>
                                </m:sub>
                                <m:sup>
                                  <m:r>
                                    <a:rPr lang="en-US" altLang="zh-CN" sz="2800" i="1" kern="100">
                                      <a:solidFill>
                                        <a:schemeClr val="tx1"/>
                                      </a:solidFill>
                                      <a:effectLst/>
                                      <a:latin typeface="Cambria Math" panose="02040503050406030204" pitchFamily="18" charset="0"/>
                                      <a:ea typeface="宋体" panose="02010600030101010101" pitchFamily="2" charset="-122"/>
                                    </a:rPr>
                                    <m:t>𝑇</m:t>
                                  </m:r>
                                </m:sup>
                              </m:sSubSup>
                              <m:r>
                                <a:rPr lang="en-US" altLang="zh-CN" sz="2800" i="1" kern="100">
                                  <a:solidFill>
                                    <a:schemeClr val="tx1"/>
                                  </a:solidFill>
                                  <a:effectLst/>
                                  <a:latin typeface="Cambria Math" panose="02040503050406030204" pitchFamily="18" charset="0"/>
                                  <a:ea typeface="宋体" panose="02010600030101010101" pitchFamily="2" charset="-122"/>
                                </a:rPr>
                                <m:t>+</m:t>
                              </m:r>
                              <m:r>
                                <a:rPr lang="en-US" altLang="zh-CN" sz="2800" i="1" kern="100">
                                  <a:solidFill>
                                    <a:schemeClr val="tx1"/>
                                  </a:solidFill>
                                  <a:effectLst/>
                                  <a:latin typeface="Cambria Math" panose="02040503050406030204" pitchFamily="18" charset="0"/>
                                  <a:ea typeface="宋体" panose="02010600030101010101" pitchFamily="2" charset="-122"/>
                                </a:rPr>
                                <m:t>𝜆</m:t>
                              </m:r>
                              <m:r>
                                <a:rPr lang="en-US" altLang="zh-CN" sz="2800" i="1" kern="100">
                                  <a:solidFill>
                                    <a:schemeClr val="tx1"/>
                                  </a:solidFill>
                                  <a:effectLst/>
                                  <a:latin typeface="Cambria Math" panose="02040503050406030204" pitchFamily="18" charset="0"/>
                                  <a:ea typeface="宋体" panose="02010600030101010101" pitchFamily="2" charset="-122"/>
                                </a:rPr>
                                <m:t>𝐼</m:t>
                              </m:r>
                            </m:e>
                          </m:d>
                        </m:e>
                        <m:sup>
                          <m:r>
                            <a:rPr lang="en-US" altLang="zh-CN" sz="2800" i="1" kern="100">
                              <a:solidFill>
                                <a:schemeClr val="tx1"/>
                              </a:solidFill>
                              <a:effectLst/>
                              <a:latin typeface="Cambria Math" panose="02040503050406030204" pitchFamily="18" charset="0"/>
                              <a:ea typeface="宋体" panose="02010600030101010101" pitchFamily="2" charset="-122"/>
                            </a:rPr>
                            <m:t>−1</m:t>
                          </m:r>
                        </m:sup>
                      </m:sSup>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𝑋</m:t>
                          </m:r>
                        </m:e>
                        <m:sub>
                          <m:r>
                            <a:rPr lang="en-US" altLang="zh-CN" sz="2800" i="1" kern="100">
                              <a:solidFill>
                                <a:schemeClr val="tx1"/>
                              </a:solidFill>
                              <a:effectLst/>
                              <a:latin typeface="Cambria Math" panose="02040503050406030204" pitchFamily="18" charset="0"/>
                              <a:ea typeface="宋体" panose="02010600030101010101" pitchFamily="2" charset="-122"/>
                            </a:rPr>
                            <m:t>𝑖</m:t>
                          </m:r>
                        </m:sub>
                      </m:sSub>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𝑅</m:t>
                          </m:r>
                        </m:e>
                        <m:sub>
                          <m:r>
                            <a:rPr lang="en-US" altLang="zh-CN" sz="2800" i="1" kern="100">
                              <a:solidFill>
                                <a:schemeClr val="tx1"/>
                              </a:solidFill>
                              <a:effectLst/>
                              <a:latin typeface="Cambria Math" panose="02040503050406030204" pitchFamily="18" charset="0"/>
                              <a:ea typeface="宋体" panose="02010600030101010101" pitchFamily="2" charset="-122"/>
                            </a:rPr>
                            <m:t>𝑖</m:t>
                          </m:r>
                        </m:sub>
                      </m:sSub>
                    </m:oMath>
                  </m:oMathPara>
                </a14:m>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800" kern="100" dirty="0">
                    <a:solidFill>
                      <a:schemeClr val="tx1"/>
                    </a:solidFill>
                    <a:effectLst/>
                    <a:latin typeface="Times New Roman" panose="02020603050405020304" pitchFamily="18" charset="0"/>
                    <a:ea typeface="宋体" panose="02010600030101010101" pitchFamily="2" charset="-122"/>
                  </a:rPr>
                  <a:t>其中</a:t>
                </a:r>
              </a:p>
              <a:p>
                <a:pPr algn="just"/>
                <a14:m>
                  <m:oMathPara xmlns:m="http://schemas.openxmlformats.org/officeDocument/2006/math">
                    <m:oMathParaPr>
                      <m:jc m:val="centerGroup"/>
                    </m:oMathParaPr>
                    <m:oMath xmlns:m="http://schemas.openxmlformats.org/officeDocument/2006/math">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𝑅</m:t>
                          </m:r>
                        </m:e>
                        <m:sub>
                          <m:r>
                            <a:rPr lang="en-US" altLang="zh-CN" sz="2800" i="1" kern="100">
                              <a:solidFill>
                                <a:schemeClr val="tx1"/>
                              </a:solidFill>
                              <a:effectLst/>
                              <a:latin typeface="Cambria Math" panose="02040503050406030204" pitchFamily="18" charset="0"/>
                              <a:ea typeface="宋体" panose="02010600030101010101" pitchFamily="2" charset="-122"/>
                            </a:rPr>
                            <m:t>𝑖</m:t>
                          </m:r>
                        </m:sub>
                      </m:sSub>
                      <m:r>
                        <a:rPr lang="en-US" altLang="zh-CN" sz="2800" i="1" kern="100">
                          <a:solidFill>
                            <a:schemeClr val="tx1"/>
                          </a:solidFill>
                          <a:effectLst/>
                          <a:latin typeface="Cambria Math" panose="02040503050406030204" pitchFamily="18" charset="0"/>
                          <a:ea typeface="宋体" panose="02010600030101010101" pitchFamily="2" charset="-122"/>
                        </a:rPr>
                        <m:t>=</m:t>
                      </m:r>
                      <m:sSup>
                        <m:sSupPr>
                          <m:ctrlPr>
                            <a:rPr lang="zh-CN" altLang="zh-CN" sz="2800" i="1" kern="100">
                              <a:solidFill>
                                <a:schemeClr val="tx1"/>
                              </a:solidFill>
                              <a:effectLst/>
                              <a:latin typeface="Cambria Math" panose="02040503050406030204" pitchFamily="18" charset="0"/>
                              <a:ea typeface="Cambria Math" panose="02040503050406030204" pitchFamily="18" charset="0"/>
                            </a:rPr>
                          </m:ctrlPr>
                        </m:sSupPr>
                        <m:e>
                          <m:d>
                            <m:dPr>
                              <m:begChr m:val="["/>
                              <m:endChr m:val="]"/>
                              <m:ctrlPr>
                                <a:rPr lang="zh-CN" altLang="zh-CN" sz="28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𝑟</m:t>
                                  </m:r>
                                </m:e>
                                <m:sub>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𝑢</m:t>
                                      </m:r>
                                    </m:e>
                                    <m:sub>
                                      <m:r>
                                        <a:rPr lang="en-US" altLang="zh-CN" sz="2800" i="1" kern="100">
                                          <a:solidFill>
                                            <a:schemeClr val="tx1"/>
                                          </a:solidFill>
                                          <a:effectLst/>
                                          <a:latin typeface="Cambria Math" panose="02040503050406030204" pitchFamily="18" charset="0"/>
                                          <a:ea typeface="宋体" panose="02010600030101010101" pitchFamily="2" charset="-122"/>
                                        </a:rPr>
                                        <m:t>1</m:t>
                                      </m:r>
                                    </m:sub>
                                  </m:sSub>
                                  <m:r>
                                    <a:rPr lang="en-US" altLang="zh-CN" sz="2800" i="1" kern="100">
                                      <a:solidFill>
                                        <a:schemeClr val="tx1"/>
                                      </a:solidFill>
                                      <a:effectLst/>
                                      <a:latin typeface="Cambria Math" panose="02040503050406030204" pitchFamily="18" charset="0"/>
                                      <a:ea typeface="宋体" panose="02010600030101010101" pitchFamily="2" charset="-122"/>
                                    </a:rPr>
                                    <m:t>𝑖</m:t>
                                  </m:r>
                                </m:sub>
                              </m:sSub>
                              <m:r>
                                <a:rPr lang="en-US" altLang="zh-CN" sz="2800" i="1" kern="100">
                                  <a:solidFill>
                                    <a:schemeClr val="tx1"/>
                                  </a:solidFill>
                                  <a:effectLst/>
                                  <a:latin typeface="Cambria Math" panose="02040503050406030204" pitchFamily="18" charset="0"/>
                                  <a:ea typeface="宋体" panose="02010600030101010101" pitchFamily="2" charset="-122"/>
                                </a:rPr>
                                <m:t>,⋯,</m:t>
                              </m:r>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𝑟</m:t>
                                  </m:r>
                                </m:e>
                                <m:sub>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𝑢</m:t>
                                      </m:r>
                                    </m:e>
                                    <m:sub>
                                      <m:r>
                                        <a:rPr lang="en-US" altLang="zh-CN" sz="2800" i="1" kern="100">
                                          <a:solidFill>
                                            <a:schemeClr val="tx1"/>
                                          </a:solidFill>
                                          <a:effectLst/>
                                          <a:latin typeface="Cambria Math" panose="02040503050406030204" pitchFamily="18" charset="0"/>
                                          <a:ea typeface="宋体" panose="02010600030101010101" pitchFamily="2" charset="-122"/>
                                        </a:rPr>
                                        <m:t>𝑛</m:t>
                                      </m:r>
                                    </m:sub>
                                  </m:sSub>
                                  <m:r>
                                    <a:rPr lang="en-US" altLang="zh-CN" sz="2800" i="1" kern="100">
                                      <a:solidFill>
                                        <a:schemeClr val="tx1"/>
                                      </a:solidFill>
                                      <a:effectLst/>
                                      <a:latin typeface="Cambria Math" panose="02040503050406030204" pitchFamily="18" charset="0"/>
                                      <a:ea typeface="宋体" panose="02010600030101010101" pitchFamily="2" charset="-122"/>
                                    </a:rPr>
                                    <m:t>𝑖</m:t>
                                  </m:r>
                                </m:sub>
                              </m:sSub>
                            </m:e>
                          </m:d>
                        </m:e>
                        <m:sup>
                          <m:r>
                            <a:rPr lang="en-US" altLang="zh-CN" sz="2800" i="1" kern="100">
                              <a:solidFill>
                                <a:schemeClr val="tx1"/>
                              </a:solidFill>
                              <a:effectLst/>
                              <a:latin typeface="Cambria Math" panose="02040503050406030204" pitchFamily="18" charset="0"/>
                              <a:ea typeface="宋体" panose="02010600030101010101" pitchFamily="2" charset="-122"/>
                            </a:rPr>
                            <m:t>𝑇</m:t>
                          </m:r>
                        </m:sup>
                      </m:sSup>
                    </m:oMath>
                  </m:oMathPara>
                </a14:m>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800" i="1" kern="100" dirty="0">
                    <a:solidFill>
                      <a:schemeClr val="tx1"/>
                    </a:solidFill>
                    <a:effectLst/>
                    <a:latin typeface="Times New Roman" panose="02020603050405020304" pitchFamily="18" charset="0"/>
                    <a:ea typeface="宋体" panose="02010600030101010101" pitchFamily="2" charset="-122"/>
                  </a:rPr>
                  <a:t>表示</a:t>
                </a:r>
                <a:r>
                  <a:rPr lang="en-US" altLang="zh-CN" sz="2800" i="1" kern="100" dirty="0">
                    <a:solidFill>
                      <a:schemeClr val="tx1"/>
                    </a:solidFill>
                    <a:effectLst/>
                    <a:latin typeface="Times New Roman" panose="02020603050405020304" pitchFamily="18" charset="0"/>
                    <a:ea typeface="宋体" panose="02010600030101010101" pitchFamily="2" charset="-122"/>
                  </a:rPr>
                  <a:t>n</a:t>
                </a:r>
                <a:r>
                  <a:rPr lang="zh-CN" altLang="zh-CN" sz="2800" i="1" kern="100" dirty="0">
                    <a:solidFill>
                      <a:schemeClr val="tx1"/>
                    </a:solidFill>
                    <a:effectLst/>
                    <a:latin typeface="Times New Roman" panose="02020603050405020304" pitchFamily="18" charset="0"/>
                    <a:ea typeface="宋体" panose="02010600030101010101" pitchFamily="2" charset="-122"/>
                  </a:rPr>
                  <a:t>个用户对物品</a:t>
                </a:r>
                <a:r>
                  <a:rPr lang="en-US" altLang="zh-CN" sz="2800" i="1" kern="100" dirty="0" err="1">
                    <a:solidFill>
                      <a:schemeClr val="tx1"/>
                    </a:solidFill>
                    <a:effectLst/>
                    <a:latin typeface="Times New Roman" panose="02020603050405020304" pitchFamily="18" charset="0"/>
                    <a:ea typeface="宋体" panose="02010600030101010101" pitchFamily="2" charset="-122"/>
                  </a:rPr>
                  <a:t>i</a:t>
                </a:r>
                <a:r>
                  <a:rPr lang="zh-CN" altLang="zh-CN" sz="2800" i="1" kern="100" dirty="0">
                    <a:solidFill>
                      <a:schemeClr val="tx1"/>
                    </a:solidFill>
                    <a:effectLst/>
                    <a:latin typeface="Times New Roman" panose="02020603050405020304" pitchFamily="18" charset="0"/>
                    <a:ea typeface="宋体" panose="02010600030101010101" pitchFamily="2" charset="-122"/>
                  </a:rPr>
                  <a:t>的评分构成的向量</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𝑋</m:t>
                          </m:r>
                        </m:e>
                        <m:sub>
                          <m:r>
                            <a:rPr lang="en-US" altLang="zh-CN" sz="2800" i="1" kern="100">
                              <a:solidFill>
                                <a:schemeClr val="tx1"/>
                              </a:solidFill>
                              <a:effectLst/>
                              <a:latin typeface="Cambria Math" panose="02040503050406030204" pitchFamily="18" charset="0"/>
                              <a:ea typeface="宋体" panose="02010600030101010101" pitchFamily="2" charset="-122"/>
                            </a:rPr>
                            <m:t>𝑖</m:t>
                          </m:r>
                        </m:sub>
                      </m:sSub>
                      <m:r>
                        <a:rPr lang="en-US" altLang="zh-CN" sz="2800"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28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𝑥</m:t>
                              </m:r>
                            </m:e>
                            <m:sub>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𝑢</m:t>
                                  </m:r>
                                </m:e>
                                <m:sub>
                                  <m:r>
                                    <a:rPr lang="en-US" altLang="zh-CN" sz="2800" i="1" kern="100">
                                      <a:solidFill>
                                        <a:schemeClr val="tx1"/>
                                      </a:solidFill>
                                      <a:effectLst/>
                                      <a:latin typeface="Cambria Math" panose="02040503050406030204" pitchFamily="18" charset="0"/>
                                      <a:ea typeface="宋体" panose="02010600030101010101" pitchFamily="2" charset="-122"/>
                                    </a:rPr>
                                    <m:t>1</m:t>
                                  </m:r>
                                </m:sub>
                              </m:sSub>
                              <m:r>
                                <a:rPr lang="en-US" altLang="zh-CN" sz="2800" i="1" kern="100">
                                  <a:solidFill>
                                    <a:schemeClr val="tx1"/>
                                  </a:solidFill>
                                  <a:effectLst/>
                                  <a:latin typeface="Cambria Math" panose="02040503050406030204" pitchFamily="18" charset="0"/>
                                  <a:ea typeface="宋体" panose="02010600030101010101" pitchFamily="2" charset="-122"/>
                                </a:rPr>
                                <m:t>𝑖</m:t>
                              </m:r>
                            </m:sub>
                          </m:sSub>
                          <m:r>
                            <a:rPr lang="en-US" altLang="zh-CN" sz="2800" i="1" kern="100">
                              <a:solidFill>
                                <a:schemeClr val="tx1"/>
                              </a:solidFill>
                              <a:effectLst/>
                              <a:latin typeface="Cambria Math" panose="02040503050406030204" pitchFamily="18" charset="0"/>
                              <a:ea typeface="宋体" panose="02010600030101010101" pitchFamily="2" charset="-122"/>
                            </a:rPr>
                            <m:t>,</m:t>
                          </m:r>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𝑥</m:t>
                              </m:r>
                            </m:e>
                            <m:sub>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𝑢</m:t>
                                  </m:r>
                                </m:e>
                                <m:sub>
                                  <m:r>
                                    <a:rPr lang="en-US" altLang="zh-CN" sz="2800" i="1" kern="100">
                                      <a:solidFill>
                                        <a:schemeClr val="tx1"/>
                                      </a:solidFill>
                                      <a:effectLst/>
                                      <a:latin typeface="Cambria Math" panose="02040503050406030204" pitchFamily="18" charset="0"/>
                                      <a:ea typeface="宋体" panose="02010600030101010101" pitchFamily="2" charset="-122"/>
                                    </a:rPr>
                                    <m:t>2</m:t>
                                  </m:r>
                                </m:sub>
                              </m:sSub>
                              <m:r>
                                <a:rPr lang="en-US" altLang="zh-CN" sz="2800" i="1" kern="100">
                                  <a:solidFill>
                                    <a:schemeClr val="tx1"/>
                                  </a:solidFill>
                                  <a:effectLst/>
                                  <a:latin typeface="Cambria Math" panose="02040503050406030204" pitchFamily="18" charset="0"/>
                                  <a:ea typeface="宋体" panose="02010600030101010101" pitchFamily="2" charset="-122"/>
                                </a:rPr>
                                <m:t>𝑖</m:t>
                              </m:r>
                            </m:sub>
                          </m:sSub>
                          <m:r>
                            <a:rPr lang="en-US" altLang="zh-CN" sz="2800" i="1" kern="100">
                              <a:solidFill>
                                <a:schemeClr val="tx1"/>
                              </a:solidFill>
                              <a:effectLst/>
                              <a:latin typeface="Cambria Math" panose="02040503050406030204" pitchFamily="18" charset="0"/>
                              <a:ea typeface="宋体" panose="02010600030101010101" pitchFamily="2" charset="-122"/>
                            </a:rPr>
                            <m:t>,⋯,</m:t>
                          </m:r>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𝑥</m:t>
                              </m:r>
                            </m:e>
                            <m:sub>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𝑢</m:t>
                                  </m:r>
                                </m:e>
                                <m:sub>
                                  <m:r>
                                    <a:rPr lang="en-US" altLang="zh-CN" sz="2800" i="1" kern="100">
                                      <a:solidFill>
                                        <a:schemeClr val="tx1"/>
                                      </a:solidFill>
                                      <a:effectLst/>
                                      <a:latin typeface="Cambria Math" panose="02040503050406030204" pitchFamily="18" charset="0"/>
                                      <a:ea typeface="宋体" panose="02010600030101010101" pitchFamily="2" charset="-122"/>
                                    </a:rPr>
                                    <m:t>𝑛</m:t>
                                  </m:r>
                                </m:sub>
                              </m:sSub>
                              <m:r>
                                <a:rPr lang="en-US" altLang="zh-CN" sz="2800" i="1" kern="100">
                                  <a:solidFill>
                                    <a:schemeClr val="tx1"/>
                                  </a:solidFill>
                                  <a:effectLst/>
                                  <a:latin typeface="Cambria Math" panose="02040503050406030204" pitchFamily="18" charset="0"/>
                                  <a:ea typeface="宋体" panose="02010600030101010101" pitchFamily="2" charset="-122"/>
                                </a:rPr>
                                <m:t>𝑖</m:t>
                              </m:r>
                            </m:sub>
                          </m:sSub>
                        </m:e>
                      </m:d>
                    </m:oMath>
                  </m:oMathPara>
                </a14:m>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800" i="1" kern="100" dirty="0">
                    <a:solidFill>
                      <a:schemeClr val="tx1"/>
                    </a:solidFill>
                    <a:effectLst/>
                    <a:latin typeface="Times New Roman" panose="02020603050405020304" pitchFamily="18" charset="0"/>
                    <a:ea typeface="宋体" panose="02010600030101010101" pitchFamily="2" charset="-122"/>
                  </a:rPr>
                  <a:t>表示这</a:t>
                </a:r>
                <a:r>
                  <a:rPr lang="en-US" altLang="zh-CN" sz="2800" i="1" kern="100" dirty="0">
                    <a:solidFill>
                      <a:schemeClr val="tx1"/>
                    </a:solidFill>
                    <a:effectLst/>
                    <a:latin typeface="Times New Roman" panose="02020603050405020304" pitchFamily="18" charset="0"/>
                    <a:ea typeface="宋体" panose="02010600030101010101" pitchFamily="2" charset="-122"/>
                  </a:rPr>
                  <a:t>n </a:t>
                </a:r>
                <a:r>
                  <a:rPr lang="zh-CN" altLang="zh-CN" sz="2800" i="1" kern="100" dirty="0">
                    <a:solidFill>
                      <a:schemeClr val="tx1"/>
                    </a:solidFill>
                    <a:effectLst/>
                    <a:latin typeface="Times New Roman" panose="02020603050405020304" pitchFamily="18" charset="0"/>
                    <a:ea typeface="宋体" panose="02010600030101010101" pitchFamily="2" charset="-122"/>
                  </a:rPr>
                  <a:t>个用户的向量构成的矩阵，顺序跟</a:t>
                </a:r>
                <a:r>
                  <a:rPr lang="en-US" altLang="zh-CN" sz="2800" i="1" kern="100" dirty="0">
                    <a:solidFill>
                      <a:schemeClr val="tx1"/>
                    </a:solidFill>
                    <a:effectLst/>
                    <a:latin typeface="Times New Roman" panose="02020603050405020304" pitchFamily="18" charset="0"/>
                    <a:ea typeface="宋体" panose="02010600030101010101" pitchFamily="2" charset="-122"/>
                  </a:rPr>
                  <a:t>Ri </a:t>
                </a:r>
                <a:r>
                  <a:rPr lang="zh-CN" altLang="zh-CN" sz="2800" i="1" kern="100" dirty="0">
                    <a:solidFill>
                      <a:schemeClr val="tx1"/>
                    </a:solidFill>
                    <a:effectLst/>
                    <a:latin typeface="Times New Roman" panose="02020603050405020304" pitchFamily="18" charset="0"/>
                    <a:ea typeface="宋体" panose="02010600030101010101" pitchFamily="2" charset="-122"/>
                  </a:rPr>
                  <a:t>中用户的顺序一致。</a:t>
                </a: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mc:Choice>
        <mc:Fallback xmlns="">
          <p:sp>
            <p:nvSpPr>
              <p:cNvPr id="4" name="文本占位符 3">
                <a:extLst>
                  <a:ext uri="{FF2B5EF4-FFF2-40B4-BE49-F238E27FC236}">
                    <a16:creationId xmlns:a16="http://schemas.microsoft.com/office/drawing/2014/main" id="{B7F85494-F11A-38B5-4E3C-B1C5F65DC14D}"/>
                  </a:ext>
                </a:extLst>
              </p:cNvPr>
              <p:cNvSpPr>
                <a:spLocks noGrp="1" noRot="1" noChangeAspect="1" noMove="1" noResize="1" noEditPoints="1" noAdjustHandles="1" noChangeArrowheads="1" noChangeShapeType="1" noTextEdit="1"/>
              </p:cNvSpPr>
              <p:nvPr>
                <p:ph type="body" sz="quarter" idx="1"/>
              </p:nvPr>
            </p:nvSpPr>
            <p:spPr>
              <a:xfrm>
                <a:off x="1428750" y="2024149"/>
                <a:ext cx="21526500" cy="11691851"/>
              </a:xfrm>
              <a:blipFill>
                <a:blip r:embed="rId2"/>
                <a:stretch>
                  <a:fillRect l="-884" r="-7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985408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Autofit/>
              </a:bodyPr>
              <a:lstStyle/>
              <a:p>
                <a:pPr algn="just">
                  <a:lnSpc>
                    <a:spcPct val="173000"/>
                  </a:lnSpc>
                  <a:spcBef>
                    <a:spcPts val="1300"/>
                  </a:spcBef>
                  <a:spcAft>
                    <a:spcPts val="1300"/>
                  </a:spcAft>
                </a:pPr>
                <a:r>
                  <a:rPr lang="en-US" altLang="zh-CN" sz="2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 </a:t>
                </a:r>
                <a:r>
                  <a:rPr lang="zh-CN" altLang="zh-CN" sz="2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矩阵分解模型</a:t>
                </a:r>
                <a:endParaRPr lang="zh-CN" altLang="zh-CN" sz="2800"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0" kern="100" dirty="0">
                    <a:solidFill>
                      <a:schemeClr val="tx1"/>
                    </a:solidFill>
                    <a:effectLst/>
                    <a:latin typeface="Times New Roman" panose="02020603050405020304" pitchFamily="18" charset="0"/>
                    <a:ea typeface="宋体" panose="02010600030101010101" pitchFamily="2" charset="-122"/>
                  </a:rPr>
                  <a:t>2.2.4</a:t>
                </a:r>
                <a:r>
                  <a:rPr lang="zh-CN" altLang="zh-CN" sz="2800" b="0" kern="100" dirty="0">
                    <a:solidFill>
                      <a:schemeClr val="tx1"/>
                    </a:solidFill>
                    <a:effectLst/>
                    <a:latin typeface="Times New Roman" panose="02020603050405020304" pitchFamily="18" charset="0"/>
                    <a:ea typeface="宋体" panose="02010600030101010101" pitchFamily="2" charset="-122"/>
                  </a:rPr>
                  <a:t>隐式矩阵分解求解方法</a:t>
                </a:r>
                <a:endParaRPr lang="zh-CN" altLang="zh-CN" sz="2800" b="1"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en-US"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我们仍然用</a:t>
                </a:r>
                <a:r>
                  <a:rPr lang="en-US" altLang="zh-CN" sz="2800" i="1" kern="100" dirty="0" err="1">
                    <a:solidFill>
                      <a:schemeClr val="tx1"/>
                    </a:solidFill>
                    <a:effectLst/>
                    <a:latin typeface="Times New Roman" panose="02020603050405020304" pitchFamily="18" charset="0"/>
                    <a:ea typeface="宋体" panose="02010600030101010101" pitchFamily="2" charset="-122"/>
                  </a:rPr>
                  <a:t>r</a:t>
                </a:r>
                <a:r>
                  <a:rPr lang="en-US" altLang="zh-CN" sz="2800" i="1" kern="100" baseline="-25000" dirty="0" err="1">
                    <a:solidFill>
                      <a:schemeClr val="tx1"/>
                    </a:solidFill>
                    <a:effectLst/>
                    <a:latin typeface="Times New Roman" panose="02020603050405020304" pitchFamily="18" charset="0"/>
                    <a:ea typeface="宋体" panose="02010600030101010101" pitchFamily="2" charset="-122"/>
                  </a:rPr>
                  <a:t>ui</a:t>
                </a:r>
                <a:r>
                  <a:rPr lang="en-US" altLang="zh-CN" sz="2800" i="1" kern="100" baseline="-250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表示用户</a:t>
                </a:r>
                <a:r>
                  <a:rPr lang="en-US" altLang="zh-CN" sz="2800" i="1"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对物品</a:t>
                </a:r>
                <a:r>
                  <a:rPr lang="en-US" altLang="zh-CN" sz="2800" i="1" kern="100" dirty="0" err="1">
                    <a:solidFill>
                      <a:schemeClr val="tx1"/>
                    </a:solidFill>
                    <a:effectLst/>
                    <a:latin typeface="Times New Roman" panose="02020603050405020304" pitchFamily="18" charset="0"/>
                    <a:ea typeface="宋体" panose="02010600030101010101" pitchFamily="2" charset="-122"/>
                  </a:rPr>
                  <a:t>i</a:t>
                </a:r>
                <a:r>
                  <a:rPr lang="en-US" altLang="zh-CN" sz="2800" i="1"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的评分，但这里的评分表示的是行为的强度，比如浏览次数、阅读时长、播放完整度等。当</a:t>
                </a:r>
                <a:r>
                  <a:rPr lang="en-US" altLang="zh-CN" sz="2800" i="1" kern="100" dirty="0" err="1">
                    <a:solidFill>
                      <a:schemeClr val="tx1"/>
                    </a:solidFill>
                    <a:effectLst/>
                    <a:latin typeface="Times New Roman" panose="02020603050405020304" pitchFamily="18" charset="0"/>
                    <a:ea typeface="宋体" panose="02010600030101010101" pitchFamily="2" charset="-122"/>
                  </a:rPr>
                  <a:t>r</a:t>
                </a:r>
                <a:r>
                  <a:rPr lang="en-US" altLang="zh-CN" sz="2800" i="1" kern="100" baseline="-25000" dirty="0" err="1">
                    <a:solidFill>
                      <a:schemeClr val="tx1"/>
                    </a:solidFill>
                    <a:effectLst/>
                    <a:latin typeface="Times New Roman" panose="02020603050405020304" pitchFamily="18" charset="0"/>
                    <a:ea typeface="宋体" panose="02010600030101010101" pitchFamily="2" charset="-122"/>
                  </a:rPr>
                  <a:t>ui</a:t>
                </a:r>
                <a:r>
                  <a:rPr lang="en-US" altLang="zh-CN" sz="2800" i="1" kern="100" baseline="-25000" dirty="0">
                    <a:solidFill>
                      <a:schemeClr val="tx1"/>
                    </a:solidFill>
                    <a:effectLst/>
                    <a:latin typeface="Times New Roman" panose="02020603050405020304" pitchFamily="18" charset="0"/>
                    <a:ea typeface="宋体" panose="02010600030101010101" pitchFamily="2" charset="-122"/>
                  </a:rPr>
                  <a:t> </a:t>
                </a:r>
                <a:r>
                  <a:rPr lang="en-US" altLang="zh-CN" sz="2800" kern="100" dirty="0">
                    <a:solidFill>
                      <a:schemeClr val="tx1"/>
                    </a:solidFill>
                    <a:effectLst/>
                    <a:latin typeface="Times New Roman" panose="02020603050405020304" pitchFamily="18" charset="0"/>
                    <a:ea typeface="宋体" panose="02010600030101010101" pitchFamily="2" charset="-122"/>
                  </a:rPr>
                  <a:t>&gt;0</a:t>
                </a:r>
                <a:r>
                  <a:rPr lang="zh-CN" altLang="zh-CN" sz="2800" kern="100" dirty="0">
                    <a:solidFill>
                      <a:schemeClr val="tx1"/>
                    </a:solidFill>
                    <a:effectLst/>
                    <a:latin typeface="Times New Roman" panose="02020603050405020304" pitchFamily="18" charset="0"/>
                    <a:ea typeface="宋体" panose="02010600030101010101" pitchFamily="2" charset="-122"/>
                  </a:rPr>
                  <a:t>时，表示用户</a:t>
                </a:r>
                <a:r>
                  <a:rPr lang="en-US" altLang="zh-CN" sz="2800" i="1"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对物品</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zh-CN" altLang="zh-CN" sz="2800" kern="100" dirty="0">
                    <a:solidFill>
                      <a:schemeClr val="tx1"/>
                    </a:solidFill>
                    <a:effectLst/>
                    <a:latin typeface="Times New Roman" panose="02020603050405020304" pitchFamily="18" charset="0"/>
                    <a:ea typeface="宋体" panose="02010600030101010101" pitchFamily="2" charset="-122"/>
                  </a:rPr>
                  <a:t>有过行为，当</a:t>
                </a:r>
                <a:r>
                  <a:rPr lang="en-US" altLang="zh-CN" sz="2800" i="1" kern="100" baseline="-25000" dirty="0" err="1">
                    <a:solidFill>
                      <a:schemeClr val="tx1"/>
                    </a:solidFill>
                    <a:effectLst/>
                    <a:latin typeface="Times New Roman" panose="02020603050405020304" pitchFamily="18" charset="0"/>
                    <a:ea typeface="宋体" panose="02010600030101010101" pitchFamily="2" charset="-122"/>
                  </a:rPr>
                  <a:t>rui</a:t>
                </a:r>
                <a:r>
                  <a:rPr lang="en-US" altLang="zh-CN" sz="2800" i="1" kern="100" baseline="-25000" dirty="0">
                    <a:solidFill>
                      <a:schemeClr val="tx1"/>
                    </a:solidFill>
                    <a:effectLst/>
                    <a:latin typeface="Times New Roman" panose="02020603050405020304" pitchFamily="18" charset="0"/>
                    <a:ea typeface="宋体" panose="02010600030101010101" pitchFamily="2" charset="-122"/>
                  </a:rPr>
                  <a:t> </a:t>
                </a:r>
                <a:r>
                  <a:rPr lang="en-US" altLang="zh-CN" sz="2800" kern="100" dirty="0">
                    <a:solidFill>
                      <a:schemeClr val="tx1"/>
                    </a:solidFill>
                    <a:effectLst/>
                    <a:latin typeface="Times New Roman" panose="02020603050405020304" pitchFamily="18" charset="0"/>
                    <a:ea typeface="宋体" panose="02010600030101010101" pitchFamily="2" charset="-122"/>
                  </a:rPr>
                  <a:t>=0</a:t>
                </a:r>
                <a:r>
                  <a:rPr lang="zh-CN" altLang="zh-CN" sz="2800" kern="100" dirty="0">
                    <a:solidFill>
                      <a:schemeClr val="tx1"/>
                    </a:solidFill>
                    <a:effectLst/>
                    <a:latin typeface="Times New Roman" panose="02020603050405020304" pitchFamily="18" charset="0"/>
                    <a:ea typeface="宋体" panose="02010600030101010101" pitchFamily="2" charset="-122"/>
                  </a:rPr>
                  <a:t>时，表示用户</a:t>
                </a:r>
                <a:r>
                  <a:rPr lang="en-US" altLang="zh-CN" sz="2800" i="1"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对物品</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zh-CN" altLang="zh-CN" sz="2800" kern="100" dirty="0">
                    <a:solidFill>
                      <a:schemeClr val="tx1"/>
                    </a:solidFill>
                    <a:effectLst/>
                    <a:latin typeface="Times New Roman" panose="02020603050405020304" pitchFamily="18" charset="0"/>
                    <a:ea typeface="宋体" panose="02010600030101010101" pitchFamily="2" charset="-122"/>
                  </a:rPr>
                  <a:t>没有过行为。首先，我们定义一个二值变量</a:t>
                </a:r>
                <a:r>
                  <a:rPr lang="en-US" altLang="zh-CN" sz="2800" i="1" kern="100" dirty="0" err="1">
                    <a:solidFill>
                      <a:schemeClr val="tx1"/>
                    </a:solidFill>
                    <a:effectLst/>
                    <a:latin typeface="Times New Roman" panose="02020603050405020304" pitchFamily="18" charset="0"/>
                    <a:ea typeface="宋体" panose="02010600030101010101" pitchFamily="2" charset="-122"/>
                  </a:rPr>
                  <a:t>p</a:t>
                </a:r>
                <a:r>
                  <a:rPr lang="en-US" altLang="zh-CN" sz="2800" i="1" kern="100" baseline="-25000" dirty="0" err="1">
                    <a:solidFill>
                      <a:schemeClr val="tx1"/>
                    </a:solidFill>
                    <a:effectLst/>
                    <a:latin typeface="Times New Roman" panose="02020603050405020304" pitchFamily="18" charset="0"/>
                    <a:ea typeface="宋体" panose="02010600030101010101" pitchFamily="2" charset="-122"/>
                  </a:rPr>
                  <a:t>ui</a:t>
                </a:r>
                <a:r>
                  <a:rPr lang="en-US" altLang="zh-CN" sz="2800" i="1" kern="100" baseline="-250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如下：</a:t>
                </a:r>
              </a:p>
              <a:p>
                <a:pPr algn="just"/>
                <a14:m>
                  <m:oMathPara xmlns:m="http://schemas.openxmlformats.org/officeDocument/2006/math">
                    <m:oMathParaPr>
                      <m:jc m:val="centerGroup"/>
                    </m:oMathParaPr>
                    <m:oMath xmlns:m="http://schemas.openxmlformats.org/officeDocument/2006/math">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𝑝</m:t>
                          </m:r>
                        </m:e>
                        <m:sub>
                          <m:r>
                            <a:rPr lang="en-US" altLang="zh-CN" sz="2800" i="1" kern="100">
                              <a:solidFill>
                                <a:schemeClr val="tx1"/>
                              </a:solidFill>
                              <a:effectLst/>
                              <a:latin typeface="Cambria Math" panose="02040503050406030204" pitchFamily="18" charset="0"/>
                              <a:ea typeface="宋体" panose="02010600030101010101" pitchFamily="2" charset="-122"/>
                            </a:rPr>
                            <m:t>𝑢𝑖</m:t>
                          </m:r>
                        </m:sub>
                      </m:sSub>
                      <m:r>
                        <a:rPr lang="en-US" altLang="zh-CN" sz="2800"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2800" i="1" kern="100">
                              <a:solidFill>
                                <a:schemeClr val="tx1"/>
                              </a:solidFill>
                              <a:effectLst/>
                              <a:latin typeface="Cambria Math" panose="02040503050406030204" pitchFamily="18" charset="0"/>
                              <a:ea typeface="Cambria Math" panose="02040503050406030204" pitchFamily="18" charset="0"/>
                            </a:rPr>
                          </m:ctrlPr>
                        </m:dPr>
                        <m:e>
                          <m:eqArr>
                            <m:eqArrPr>
                              <m:ctrlPr>
                                <a:rPr lang="zh-CN" altLang="zh-CN" sz="2800" i="1" kern="100">
                                  <a:solidFill>
                                    <a:schemeClr val="tx1"/>
                                  </a:solidFill>
                                  <a:effectLst/>
                                  <a:latin typeface="Cambria Math" panose="02040503050406030204" pitchFamily="18" charset="0"/>
                                  <a:ea typeface="Cambria Math" panose="02040503050406030204" pitchFamily="18" charset="0"/>
                                </a:rPr>
                              </m:ctrlPr>
                            </m:eqArrPr>
                            <m:e>
                              <m:r>
                                <a:rPr lang="en-US" altLang="zh-CN" sz="2800" i="1" kern="100">
                                  <a:solidFill>
                                    <a:schemeClr val="tx1"/>
                                  </a:solidFill>
                                  <a:effectLst/>
                                  <a:latin typeface="Cambria Math" panose="02040503050406030204" pitchFamily="18" charset="0"/>
                                  <a:ea typeface="宋体" panose="02010600030101010101" pitchFamily="2" charset="-122"/>
                                </a:rPr>
                                <m:t>&amp;1    &amp;&amp;</m:t>
                              </m:r>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𝑟</m:t>
                                  </m:r>
                                </m:e>
                                <m:sub>
                                  <m:r>
                                    <a:rPr lang="en-US" altLang="zh-CN" sz="2800" i="1" kern="100">
                                      <a:solidFill>
                                        <a:schemeClr val="tx1"/>
                                      </a:solidFill>
                                      <a:effectLst/>
                                      <a:latin typeface="Cambria Math" panose="02040503050406030204" pitchFamily="18" charset="0"/>
                                      <a:ea typeface="宋体" panose="02010600030101010101" pitchFamily="2" charset="-122"/>
                                    </a:rPr>
                                    <m:t>𝑢𝑖</m:t>
                                  </m:r>
                                </m:sub>
                              </m:sSub>
                              <m:r>
                                <a:rPr lang="en-US" altLang="zh-CN" sz="2800" i="1" kern="100">
                                  <a:solidFill>
                                    <a:schemeClr val="tx1"/>
                                  </a:solidFill>
                                  <a:effectLst/>
                                  <a:latin typeface="Cambria Math" panose="02040503050406030204" pitchFamily="18" charset="0"/>
                                  <a:ea typeface="宋体" panose="02010600030101010101" pitchFamily="2" charset="-122"/>
                                </a:rPr>
                                <m:t>&gt;0</m:t>
                              </m:r>
                            </m:e>
                            <m:e>
                              <m:r>
                                <a:rPr lang="en-US" altLang="zh-CN" sz="2800" i="1" kern="100">
                                  <a:solidFill>
                                    <a:schemeClr val="tx1"/>
                                  </a:solidFill>
                                  <a:effectLst/>
                                  <a:latin typeface="Cambria Math" panose="02040503050406030204" pitchFamily="18" charset="0"/>
                                  <a:ea typeface="宋体" panose="02010600030101010101" pitchFamily="2" charset="-122"/>
                                </a:rPr>
                                <m:t>&amp;0    &amp;&amp;</m:t>
                              </m:r>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𝑟</m:t>
                                  </m:r>
                                </m:e>
                                <m:sub>
                                  <m:r>
                                    <a:rPr lang="en-US" altLang="zh-CN" sz="2800" i="1" kern="100">
                                      <a:solidFill>
                                        <a:schemeClr val="tx1"/>
                                      </a:solidFill>
                                      <a:effectLst/>
                                      <a:latin typeface="Cambria Math" panose="02040503050406030204" pitchFamily="18" charset="0"/>
                                      <a:ea typeface="宋体" panose="02010600030101010101" pitchFamily="2" charset="-122"/>
                                    </a:rPr>
                                    <m:t>𝑢𝑖</m:t>
                                  </m:r>
                                </m:sub>
                              </m:sSub>
                              <m:r>
                                <a:rPr lang="en-US" altLang="zh-CN" sz="2800" i="1" kern="100">
                                  <a:solidFill>
                                    <a:schemeClr val="tx1"/>
                                  </a:solidFill>
                                  <a:effectLst/>
                                  <a:latin typeface="Cambria Math" panose="02040503050406030204" pitchFamily="18" charset="0"/>
                                  <a:ea typeface="宋体" panose="02010600030101010101" pitchFamily="2" charset="-122"/>
                                </a:rPr>
                                <m:t>=0</m:t>
                              </m:r>
                            </m:e>
                          </m:eqArr>
                        </m:e>
                      </m:d>
                    </m:oMath>
                  </m:oMathPara>
                </a14:m>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en-US"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这个</a:t>
                </a:r>
                <a:r>
                  <a:rPr lang="en-US" altLang="zh-CN" sz="2800" kern="100" dirty="0" err="1">
                    <a:solidFill>
                      <a:schemeClr val="tx1"/>
                    </a:solidFill>
                    <a:effectLst/>
                    <a:latin typeface="Times New Roman" panose="02020603050405020304" pitchFamily="18" charset="0"/>
                    <a:ea typeface="宋体" panose="02010600030101010101" pitchFamily="2" charset="-122"/>
                  </a:rPr>
                  <a:t>pui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是一个依赖于</a:t>
                </a:r>
                <a:r>
                  <a:rPr lang="en-US" altLang="zh-CN" sz="2800" kern="100" dirty="0" err="1">
                    <a:solidFill>
                      <a:schemeClr val="tx1"/>
                    </a:solidFill>
                    <a:effectLst/>
                    <a:latin typeface="Times New Roman" panose="02020603050405020304" pitchFamily="18" charset="0"/>
                    <a:ea typeface="宋体" panose="02010600030101010101" pitchFamily="2" charset="-122"/>
                  </a:rPr>
                  <a:t>rui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的量，用于表示用户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对物品</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是否感兴趣，也称为用户偏好。当用户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对物品</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有过行为时，我们认为用户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对物品</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zh-CN" altLang="zh-CN" sz="2800" kern="100" dirty="0">
                    <a:solidFill>
                      <a:schemeClr val="tx1"/>
                    </a:solidFill>
                    <a:effectLst/>
                    <a:latin typeface="Times New Roman" panose="02020603050405020304" pitchFamily="18" charset="0"/>
                    <a:ea typeface="宋体" panose="02010600030101010101" pitchFamily="2" charset="-122"/>
                  </a:rPr>
                  <a:t>感兴趣，此时</a:t>
                </a:r>
                <a:r>
                  <a:rPr lang="en-US" altLang="zh-CN" sz="2800" kern="100" dirty="0" err="1">
                    <a:solidFill>
                      <a:schemeClr val="tx1"/>
                    </a:solidFill>
                    <a:effectLst/>
                    <a:latin typeface="Times New Roman" panose="02020603050405020304" pitchFamily="18" charset="0"/>
                    <a:ea typeface="宋体" panose="02010600030101010101" pitchFamily="2" charset="-122"/>
                  </a:rPr>
                  <a:t>pui</a:t>
                </a:r>
                <a:r>
                  <a:rPr lang="en-US" altLang="zh-CN" sz="2800" kern="100" dirty="0">
                    <a:solidFill>
                      <a:schemeClr val="tx1"/>
                    </a:solidFill>
                    <a:effectLst/>
                    <a:latin typeface="Times New Roman" panose="02020603050405020304" pitchFamily="18" charset="0"/>
                    <a:ea typeface="宋体" panose="02010600030101010101" pitchFamily="2" charset="-122"/>
                  </a:rPr>
                  <a:t> =1</a:t>
                </a:r>
                <a:r>
                  <a:rPr lang="zh-CN" altLang="zh-CN" sz="2800" kern="100" dirty="0">
                    <a:solidFill>
                      <a:schemeClr val="tx1"/>
                    </a:solidFill>
                    <a:effectLst/>
                    <a:latin typeface="Times New Roman" panose="02020603050405020304" pitchFamily="18" charset="0"/>
                    <a:ea typeface="宋体" panose="02010600030101010101" pitchFamily="2" charset="-122"/>
                  </a:rPr>
                  <a:t>；当用户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对物品</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没有过行为时，我们认为用户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对物品</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不感兴趣，此时</a:t>
                </a:r>
                <a:r>
                  <a:rPr lang="en-US" altLang="zh-CN" sz="2800" kern="100" dirty="0" err="1">
                    <a:solidFill>
                      <a:schemeClr val="tx1"/>
                    </a:solidFill>
                    <a:effectLst/>
                    <a:latin typeface="Times New Roman" panose="02020603050405020304" pitchFamily="18" charset="0"/>
                    <a:ea typeface="宋体" panose="02010600030101010101" pitchFamily="2" charset="-122"/>
                  </a:rPr>
                  <a:t>pui</a:t>
                </a:r>
                <a:r>
                  <a:rPr lang="en-US" altLang="zh-CN" sz="2800" kern="100" dirty="0">
                    <a:solidFill>
                      <a:schemeClr val="tx1"/>
                    </a:solidFill>
                    <a:effectLst/>
                    <a:latin typeface="Times New Roman" panose="02020603050405020304" pitchFamily="18" charset="0"/>
                    <a:ea typeface="宋体" panose="02010600030101010101" pitchFamily="2" charset="-122"/>
                  </a:rPr>
                  <a:t> =0</a:t>
                </a:r>
                <a:r>
                  <a:rPr lang="zh-CN" altLang="zh-CN" sz="2800" kern="100" dirty="0">
                    <a:solidFill>
                      <a:schemeClr val="tx1"/>
                    </a:solidFill>
                    <a:effectLst/>
                    <a:latin typeface="Times New Roman" panose="02020603050405020304" pitchFamily="18" charset="0"/>
                    <a:ea typeface="宋体" panose="02010600030101010101" pitchFamily="2" charset="-122"/>
                  </a:rPr>
                  <a:t>。</a:t>
                </a:r>
              </a:p>
              <a:p>
                <a:pPr indent="266700" algn="just">
                  <a:lnSpc>
                    <a:spcPct val="150000"/>
                  </a:lnSpc>
                </a:pPr>
                <a:r>
                  <a:rPr lang="zh-CN" altLang="en-US"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模型除了要刻画用户对物品是否感兴趣外，而且还要刻画感兴趣或不感兴趣的程度，所以这里的隐式矩阵分解还引入了置信度的概念。从直观上来说，当</a:t>
                </a:r>
                <a:r>
                  <a:rPr lang="en-US" altLang="zh-CN" sz="2800" kern="100" dirty="0" err="1">
                    <a:solidFill>
                      <a:schemeClr val="tx1"/>
                    </a:solidFill>
                    <a:effectLst/>
                    <a:latin typeface="Times New Roman" panose="02020603050405020304" pitchFamily="18" charset="0"/>
                    <a:ea typeface="宋体" panose="02010600030101010101" pitchFamily="2" charset="-122"/>
                  </a:rPr>
                  <a:t>rui</a:t>
                </a:r>
                <a:r>
                  <a:rPr lang="en-US" altLang="zh-CN" sz="2800" kern="100" dirty="0">
                    <a:solidFill>
                      <a:schemeClr val="tx1"/>
                    </a:solidFill>
                    <a:effectLst/>
                    <a:latin typeface="Times New Roman" panose="02020603050405020304" pitchFamily="18" charset="0"/>
                    <a:ea typeface="宋体" panose="02010600030101010101" pitchFamily="2" charset="-122"/>
                  </a:rPr>
                  <a:t> &gt;0</a:t>
                </a:r>
                <a:r>
                  <a:rPr lang="zh-CN" altLang="zh-CN" sz="2800" kern="100" dirty="0">
                    <a:solidFill>
                      <a:schemeClr val="tx1"/>
                    </a:solidFill>
                    <a:effectLst/>
                    <a:latin typeface="Times New Roman" panose="02020603050405020304" pitchFamily="18" charset="0"/>
                    <a:ea typeface="宋体" panose="02010600030101010101" pitchFamily="2" charset="-122"/>
                  </a:rPr>
                  <a:t>时，</a:t>
                </a:r>
                <a:r>
                  <a:rPr lang="en-US" altLang="zh-CN" sz="2800" kern="100" dirty="0" err="1">
                    <a:solidFill>
                      <a:schemeClr val="tx1"/>
                    </a:solidFill>
                    <a:effectLst/>
                    <a:latin typeface="Times New Roman" panose="02020603050405020304" pitchFamily="18" charset="0"/>
                    <a:ea typeface="宋体" panose="02010600030101010101" pitchFamily="2" charset="-122"/>
                  </a:rPr>
                  <a:t>rui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越大，我们越确信用户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喜欢物品</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，而当</a:t>
                </a:r>
                <a:r>
                  <a:rPr lang="en-US" altLang="zh-CN" sz="2800" kern="100" dirty="0" err="1">
                    <a:solidFill>
                      <a:schemeClr val="tx1"/>
                    </a:solidFill>
                    <a:effectLst/>
                    <a:latin typeface="Times New Roman" panose="02020603050405020304" pitchFamily="18" charset="0"/>
                    <a:ea typeface="宋体" panose="02010600030101010101" pitchFamily="2" charset="-122"/>
                  </a:rPr>
                  <a:t>rui</a:t>
                </a:r>
                <a:r>
                  <a:rPr lang="en-US" altLang="zh-CN" sz="2800" kern="100" dirty="0">
                    <a:solidFill>
                      <a:schemeClr val="tx1"/>
                    </a:solidFill>
                    <a:effectLst/>
                    <a:latin typeface="Times New Roman" panose="02020603050405020304" pitchFamily="18" charset="0"/>
                    <a:ea typeface="宋体" panose="02010600030101010101" pitchFamily="2" charset="-122"/>
                  </a:rPr>
                  <a:t> =0</a:t>
                </a:r>
                <a:r>
                  <a:rPr lang="zh-CN" altLang="zh-CN" sz="2800" kern="100" dirty="0">
                    <a:solidFill>
                      <a:schemeClr val="tx1"/>
                    </a:solidFill>
                    <a:effectLst/>
                    <a:latin typeface="Times New Roman" panose="02020603050405020304" pitchFamily="18" charset="0"/>
                    <a:ea typeface="宋体" panose="02010600030101010101" pitchFamily="2" charset="-122"/>
                  </a:rPr>
                  <a:t>时，我们不能确定用户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是否喜欢物品</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，没有行为可能只是因为用户</a:t>
                </a:r>
                <a:r>
                  <a:rPr lang="en-US" altLang="zh-CN" sz="2800" kern="100" dirty="0">
                    <a:solidFill>
                      <a:schemeClr val="tx1"/>
                    </a:solidFill>
                    <a:effectLst/>
                    <a:latin typeface="Times New Roman" panose="02020603050405020304" pitchFamily="18" charset="0"/>
                    <a:ea typeface="宋体" panose="02010600030101010101" pitchFamily="2" charset="-122"/>
                  </a:rPr>
                  <a:t>u </a:t>
                </a:r>
                <a:r>
                  <a:rPr lang="zh-CN" altLang="zh-CN" sz="2800" kern="100" dirty="0">
                    <a:solidFill>
                      <a:schemeClr val="tx1"/>
                    </a:solidFill>
                    <a:effectLst/>
                    <a:latin typeface="Times New Roman" panose="02020603050405020304" pitchFamily="18" charset="0"/>
                    <a:ea typeface="宋体" panose="02010600030101010101" pitchFamily="2" charset="-122"/>
                  </a:rPr>
                  <a:t>并不知道物品</a:t>
                </a:r>
                <a:r>
                  <a:rPr lang="en-US" altLang="zh-CN" sz="2800" kern="100" dirty="0" err="1">
                    <a:solidFill>
                      <a:schemeClr val="tx1"/>
                    </a:solidFill>
                    <a:effectLst/>
                    <a:latin typeface="Times New Roman" panose="02020603050405020304" pitchFamily="18" charset="0"/>
                    <a:ea typeface="宋体" panose="02010600030101010101" pitchFamily="2" charset="-122"/>
                  </a:rPr>
                  <a:t>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的存在。</a:t>
                </a:r>
              </a:p>
              <a:p>
                <a:pPr indent="266700" algn="just">
                  <a:lnSpc>
                    <a:spcPct val="150000"/>
                  </a:lnSpc>
                </a:pPr>
                <a:r>
                  <a:rPr lang="zh-CN" altLang="en-US"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因此，置信度是</a:t>
                </a:r>
                <a:r>
                  <a:rPr lang="en-US" altLang="zh-CN" sz="2800" kern="100" dirty="0" err="1">
                    <a:solidFill>
                      <a:schemeClr val="tx1"/>
                    </a:solidFill>
                    <a:effectLst/>
                    <a:latin typeface="Times New Roman" panose="02020603050405020304" pitchFamily="18" charset="0"/>
                    <a:ea typeface="宋体" panose="02010600030101010101" pitchFamily="2" charset="-122"/>
                  </a:rPr>
                  <a:t>rui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的函数，并且当</a:t>
                </a:r>
                <a:r>
                  <a:rPr lang="en-US" altLang="zh-CN" sz="2800" kern="100" dirty="0" err="1">
                    <a:solidFill>
                      <a:schemeClr val="tx1"/>
                    </a:solidFill>
                    <a:effectLst/>
                    <a:latin typeface="Times New Roman" panose="02020603050405020304" pitchFamily="18" charset="0"/>
                    <a:ea typeface="宋体" panose="02010600030101010101" pitchFamily="2" charset="-122"/>
                  </a:rPr>
                  <a:t>rui</a:t>
                </a:r>
                <a:r>
                  <a:rPr lang="en-US" altLang="zh-CN" sz="2800" kern="100" dirty="0">
                    <a:solidFill>
                      <a:schemeClr val="tx1"/>
                    </a:solidFill>
                    <a:effectLst/>
                    <a:latin typeface="Times New Roman" panose="02020603050405020304" pitchFamily="18" charset="0"/>
                    <a:ea typeface="宋体" panose="02010600030101010101" pitchFamily="2" charset="-122"/>
                  </a:rPr>
                  <a:t> &gt;0</a:t>
                </a:r>
                <a:r>
                  <a:rPr lang="zh-CN" altLang="zh-CN" sz="2800" kern="100" dirty="0">
                    <a:solidFill>
                      <a:schemeClr val="tx1"/>
                    </a:solidFill>
                    <a:effectLst/>
                    <a:latin typeface="Times New Roman" panose="02020603050405020304" pitchFamily="18" charset="0"/>
                    <a:ea typeface="宋体" panose="02010600030101010101" pitchFamily="2" charset="-122"/>
                  </a:rPr>
                  <a:t>时，置信度是</a:t>
                </a:r>
                <a:r>
                  <a:rPr lang="en-US" altLang="zh-CN" sz="2800" kern="100" dirty="0" err="1">
                    <a:solidFill>
                      <a:schemeClr val="tx1"/>
                    </a:solidFill>
                    <a:effectLst/>
                    <a:latin typeface="Times New Roman" panose="02020603050405020304" pitchFamily="18" charset="0"/>
                    <a:ea typeface="宋体" panose="02010600030101010101" pitchFamily="2" charset="-122"/>
                  </a:rPr>
                  <a:t>rui</a:t>
                </a:r>
                <a:r>
                  <a:rPr lang="en-US" altLang="zh-CN" sz="2800" kern="100" dirty="0">
                    <a:solidFill>
                      <a:schemeClr val="tx1"/>
                    </a:solidFill>
                    <a:effectLst/>
                    <a:latin typeface="Times New Roman" panose="02020603050405020304" pitchFamily="18" charset="0"/>
                    <a:ea typeface="宋体" panose="02010600030101010101" pitchFamily="2" charset="-122"/>
                  </a:rPr>
                  <a:t> </a:t>
                </a:r>
                <a:r>
                  <a:rPr lang="zh-CN" altLang="zh-CN" sz="2800" kern="100" dirty="0">
                    <a:solidFill>
                      <a:schemeClr val="tx1"/>
                    </a:solidFill>
                    <a:effectLst/>
                    <a:latin typeface="Times New Roman" panose="02020603050405020304" pitchFamily="18" charset="0"/>
                    <a:ea typeface="宋体" panose="02010600030101010101" pitchFamily="2" charset="-122"/>
                  </a:rPr>
                  <a:t>的增函数；当</a:t>
                </a:r>
                <a:r>
                  <a:rPr lang="en-US" altLang="zh-CN" sz="2800" kern="100" dirty="0" err="1">
                    <a:solidFill>
                      <a:schemeClr val="tx1"/>
                    </a:solidFill>
                    <a:effectLst/>
                    <a:latin typeface="Times New Roman" panose="02020603050405020304" pitchFamily="18" charset="0"/>
                    <a:ea typeface="宋体" panose="02010600030101010101" pitchFamily="2" charset="-122"/>
                  </a:rPr>
                  <a:t>rui</a:t>
                </a:r>
                <a:r>
                  <a:rPr lang="en-US" altLang="zh-CN" sz="2800" kern="100" dirty="0">
                    <a:solidFill>
                      <a:schemeClr val="tx1"/>
                    </a:solidFill>
                    <a:effectLst/>
                    <a:latin typeface="Times New Roman" panose="02020603050405020304" pitchFamily="18" charset="0"/>
                    <a:ea typeface="宋体" panose="02010600030101010101" pitchFamily="2" charset="-122"/>
                  </a:rPr>
                  <a:t> =0</a:t>
                </a:r>
                <a:r>
                  <a:rPr lang="zh-CN" altLang="zh-CN" sz="2800" kern="100" dirty="0">
                    <a:solidFill>
                      <a:schemeClr val="tx1"/>
                    </a:solidFill>
                    <a:effectLst/>
                    <a:latin typeface="Times New Roman" panose="02020603050405020304" pitchFamily="18" charset="0"/>
                    <a:ea typeface="宋体" panose="02010600030101010101" pitchFamily="2" charset="-122"/>
                  </a:rPr>
                  <a:t>时，置信度取值要小。论文中给出的置信度</a:t>
                </a:r>
                <a:r>
                  <a:rPr lang="en-US" altLang="zh-CN" sz="2800" kern="100" dirty="0">
                    <a:solidFill>
                      <a:schemeClr val="tx1"/>
                    </a:solidFill>
                    <a:effectLst/>
                    <a:latin typeface="Times New Roman" panose="02020603050405020304" pitchFamily="18" charset="0"/>
                    <a:ea typeface="宋体" panose="02010600030101010101" pitchFamily="2" charset="-122"/>
                  </a:rPr>
                  <a:t>cui </a:t>
                </a:r>
                <a:r>
                  <a:rPr lang="zh-CN" altLang="zh-CN" sz="2800" kern="100" dirty="0">
                    <a:solidFill>
                      <a:schemeClr val="tx1"/>
                    </a:solidFill>
                    <a:effectLst/>
                    <a:latin typeface="Times New Roman" panose="02020603050405020304" pitchFamily="18" charset="0"/>
                    <a:ea typeface="宋体" panose="02010600030101010101" pitchFamily="2" charset="-122"/>
                  </a:rPr>
                  <a:t>的表达式为：</a:t>
                </a:r>
                <a:endParaRPr lang="en-US"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2800" i="1" kern="100" smtClean="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𝑐</m:t>
                          </m:r>
                        </m:e>
                        <m:sub>
                          <m:r>
                            <a:rPr lang="en-US" altLang="zh-CN" sz="2800" i="1" kern="100">
                              <a:solidFill>
                                <a:schemeClr val="tx1"/>
                              </a:solidFill>
                              <a:effectLst/>
                              <a:latin typeface="Cambria Math" panose="02040503050406030204" pitchFamily="18" charset="0"/>
                              <a:ea typeface="宋体" panose="02010600030101010101" pitchFamily="2" charset="-122"/>
                            </a:rPr>
                            <m:t>𝑢𝑖</m:t>
                          </m:r>
                        </m:sub>
                      </m:sSub>
                      <m:r>
                        <a:rPr lang="en-US" altLang="zh-CN" sz="2800" i="1" kern="100">
                          <a:solidFill>
                            <a:schemeClr val="tx1"/>
                          </a:solidFill>
                          <a:effectLst/>
                          <a:latin typeface="Cambria Math" panose="02040503050406030204" pitchFamily="18" charset="0"/>
                          <a:ea typeface="宋体" panose="02010600030101010101" pitchFamily="2" charset="-122"/>
                        </a:rPr>
                        <m:t>=1+</m:t>
                      </m:r>
                      <m:r>
                        <a:rPr lang="en-US" altLang="zh-CN" sz="2800" i="1" kern="100">
                          <a:solidFill>
                            <a:schemeClr val="tx1"/>
                          </a:solidFill>
                          <a:effectLst/>
                          <a:latin typeface="Cambria Math" panose="02040503050406030204" pitchFamily="18" charset="0"/>
                          <a:ea typeface="宋体" panose="02010600030101010101" pitchFamily="2" charset="-122"/>
                        </a:rPr>
                        <m:t>𝛼</m:t>
                      </m:r>
                      <m:sSub>
                        <m:sSubPr>
                          <m:ctrlPr>
                            <a:rPr lang="zh-CN" altLang="zh-CN" sz="2800" i="1" kern="100">
                              <a:solidFill>
                                <a:schemeClr val="tx1"/>
                              </a:solidFill>
                              <a:effectLst/>
                              <a:latin typeface="Cambria Math" panose="02040503050406030204" pitchFamily="18" charset="0"/>
                              <a:ea typeface="Cambria Math" panose="02040503050406030204" pitchFamily="18" charset="0"/>
                            </a:rPr>
                          </m:ctrlPr>
                        </m:sSubPr>
                        <m:e>
                          <m:r>
                            <a:rPr lang="en-US" altLang="zh-CN" sz="2800" i="1" kern="100">
                              <a:solidFill>
                                <a:schemeClr val="tx1"/>
                              </a:solidFill>
                              <a:effectLst/>
                              <a:latin typeface="Cambria Math" panose="02040503050406030204" pitchFamily="18" charset="0"/>
                              <a:ea typeface="宋体" panose="02010600030101010101" pitchFamily="2" charset="-122"/>
                            </a:rPr>
                            <m:t>𝑟</m:t>
                          </m:r>
                        </m:e>
                        <m:sub>
                          <m:r>
                            <a:rPr lang="en-US" altLang="zh-CN" sz="2800" i="1" kern="100">
                              <a:solidFill>
                                <a:schemeClr val="tx1"/>
                              </a:solidFill>
                              <a:effectLst/>
                              <a:latin typeface="Cambria Math" panose="02040503050406030204" pitchFamily="18" charset="0"/>
                              <a:ea typeface="宋体" panose="02010600030101010101" pitchFamily="2" charset="-122"/>
                            </a:rPr>
                            <m:t>𝑢𝑖</m:t>
                          </m:r>
                        </m:sub>
                      </m:sSub>
                    </m:oMath>
                  </m:oMathPara>
                </a14:m>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mc:Choice>
        <mc:Fallback xmlns="">
          <p:sp>
            <p:nvSpPr>
              <p:cNvPr id="4" name="文本占位符 3">
                <a:extLst>
                  <a:ext uri="{FF2B5EF4-FFF2-40B4-BE49-F238E27FC236}">
                    <a16:creationId xmlns:a16="http://schemas.microsoft.com/office/drawing/2014/main" id="{B7F85494-F11A-38B5-4E3C-B1C5F65DC14D}"/>
                  </a:ext>
                </a:extLst>
              </p:cNvPr>
              <p:cNvSpPr>
                <a:spLocks noGrp="1" noRot="1" noChangeAspect="1" noMove="1" noResize="1" noEditPoints="1" noAdjustHandles="1" noChangeArrowheads="1" noChangeShapeType="1" noTextEdit="1"/>
              </p:cNvSpPr>
              <p:nvPr>
                <p:ph type="body" sz="quarter" idx="1"/>
              </p:nvPr>
            </p:nvSpPr>
            <p:spPr>
              <a:xfrm>
                <a:off x="1428750" y="2024149"/>
                <a:ext cx="21526500" cy="11691851"/>
              </a:xfrm>
              <a:blipFill>
                <a:blip r:embed="rId2"/>
                <a:stretch>
                  <a:fillRect l="-767" r="-2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88966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fontScale="92500"/>
              </a:bodyPr>
              <a:lstStyle/>
              <a:p>
                <a:pPr algn="just">
                  <a:lnSpc>
                    <a:spcPct val="173000"/>
                  </a:lnSpc>
                  <a:spcBef>
                    <a:spcPts val="1300"/>
                  </a:spcBef>
                  <a:spcAft>
                    <a:spcPts val="1300"/>
                  </a:spcAft>
                </a:pPr>
                <a:r>
                  <a:rPr lang="en-US" altLang="zh-CN" sz="2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 </a:t>
                </a:r>
                <a:r>
                  <a:rPr lang="zh-CN" altLang="zh-CN" sz="2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矩阵分解模型</a:t>
                </a:r>
                <a:endParaRPr lang="zh-CN" altLang="zh-CN" sz="2800"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0" kern="100" dirty="0">
                    <a:solidFill>
                      <a:schemeClr val="tx1"/>
                    </a:solidFill>
                    <a:effectLst/>
                    <a:latin typeface="Times New Roman" panose="02020603050405020304" pitchFamily="18" charset="0"/>
                    <a:ea typeface="宋体" panose="02010600030101010101" pitchFamily="2" charset="-122"/>
                  </a:rPr>
                  <a:t>2.2.4</a:t>
                </a:r>
                <a:r>
                  <a:rPr lang="zh-CN" altLang="zh-CN" sz="2800" b="0" kern="100" dirty="0">
                    <a:solidFill>
                      <a:schemeClr val="tx1"/>
                    </a:solidFill>
                    <a:effectLst/>
                    <a:latin typeface="Times New Roman" panose="02020603050405020304" pitchFamily="18" charset="0"/>
                    <a:ea typeface="宋体" panose="02010600030101010101" pitchFamily="2" charset="-122"/>
                  </a:rPr>
                  <a:t>隐式矩阵分解求解方法</a:t>
                </a:r>
                <a:endParaRPr lang="zh-CN" altLang="zh-CN" sz="2800" b="1"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当</a:t>
                </a:r>
                <a:r>
                  <a:rPr lang="en-US" altLang="zh-CN" sz="2400" kern="100" dirty="0" err="1">
                    <a:solidFill>
                      <a:schemeClr val="tx1"/>
                    </a:solidFill>
                    <a:effectLst/>
                    <a:latin typeface="Times New Roman" panose="02020603050405020304" pitchFamily="18" charset="0"/>
                    <a:ea typeface="宋体" panose="02010600030101010101" pitchFamily="2" charset="-122"/>
                  </a:rPr>
                  <a:t>rui</a:t>
                </a:r>
                <a:r>
                  <a:rPr lang="en-US" altLang="zh-CN" sz="2400" kern="100" dirty="0">
                    <a:solidFill>
                      <a:schemeClr val="tx1"/>
                    </a:solidFill>
                    <a:effectLst/>
                    <a:latin typeface="Times New Roman" panose="02020603050405020304" pitchFamily="18" charset="0"/>
                    <a:ea typeface="宋体" panose="02010600030101010101" pitchFamily="2" charset="-122"/>
                  </a:rPr>
                  <a:t> &gt;0</a:t>
                </a:r>
                <a:r>
                  <a:rPr lang="zh-CN" altLang="zh-CN" sz="2400" kern="100" dirty="0">
                    <a:solidFill>
                      <a:schemeClr val="tx1"/>
                    </a:solidFill>
                    <a:effectLst/>
                    <a:latin typeface="Times New Roman" panose="02020603050405020304" pitchFamily="18" charset="0"/>
                    <a:ea typeface="宋体" panose="02010600030101010101" pitchFamily="2" charset="-122"/>
                  </a:rPr>
                  <a:t>时，</a:t>
                </a:r>
                <a:r>
                  <a:rPr lang="en-US" altLang="zh-CN" sz="2400" kern="100" dirty="0">
                    <a:solidFill>
                      <a:schemeClr val="tx1"/>
                    </a:solidFill>
                    <a:effectLst/>
                    <a:latin typeface="Times New Roman" panose="02020603050405020304" pitchFamily="18" charset="0"/>
                    <a:ea typeface="宋体" panose="02010600030101010101" pitchFamily="2" charset="-122"/>
                  </a:rPr>
                  <a:t>cui </a:t>
                </a:r>
                <a:r>
                  <a:rPr lang="zh-CN" altLang="zh-CN" sz="2400" kern="100" dirty="0">
                    <a:solidFill>
                      <a:schemeClr val="tx1"/>
                    </a:solidFill>
                    <a:effectLst/>
                    <a:latin typeface="Times New Roman" panose="02020603050405020304" pitchFamily="18" charset="0"/>
                    <a:ea typeface="宋体" panose="02010600030101010101" pitchFamily="2" charset="-122"/>
                  </a:rPr>
                  <a:t>关于</a:t>
                </a:r>
                <a:r>
                  <a:rPr lang="en-US" altLang="zh-CN" sz="2400" kern="100" dirty="0" err="1">
                    <a:solidFill>
                      <a:schemeClr val="tx1"/>
                    </a:solidFill>
                    <a:effectLst/>
                    <a:latin typeface="Times New Roman" panose="02020603050405020304" pitchFamily="18" charset="0"/>
                    <a:ea typeface="宋体" panose="02010600030101010101" pitchFamily="2" charset="-122"/>
                  </a:rPr>
                  <a:t>rui</a:t>
                </a:r>
                <a:r>
                  <a:rPr lang="en-US" altLang="zh-CN" sz="2400"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线性递增，表示对于有评分的物品，行为强度越大，我们越相信用户</a:t>
                </a:r>
                <a:r>
                  <a:rPr lang="en-US" altLang="zh-CN" sz="2400" kern="100" dirty="0">
                    <a:solidFill>
                      <a:schemeClr val="tx1"/>
                    </a:solidFill>
                    <a:effectLst/>
                    <a:latin typeface="Times New Roman" panose="02020603050405020304" pitchFamily="18" charset="0"/>
                    <a:ea typeface="宋体" panose="02010600030101010101" pitchFamily="2" charset="-122"/>
                  </a:rPr>
                  <a:t>u </a:t>
                </a:r>
                <a:r>
                  <a:rPr lang="zh-CN" altLang="zh-CN" sz="2400" kern="100" dirty="0">
                    <a:solidFill>
                      <a:schemeClr val="tx1"/>
                    </a:solidFill>
                    <a:effectLst/>
                    <a:latin typeface="Times New Roman" panose="02020603050405020304" pitchFamily="18" charset="0"/>
                    <a:ea typeface="宋体" panose="02010600030101010101" pitchFamily="2" charset="-122"/>
                  </a:rPr>
                  <a:t>对物品</a:t>
                </a:r>
                <a:r>
                  <a:rPr lang="en-US" altLang="zh-CN" sz="2400" kern="100" dirty="0" err="1">
                    <a:solidFill>
                      <a:schemeClr val="tx1"/>
                    </a:solidFill>
                    <a:effectLst/>
                    <a:latin typeface="Times New Roman" panose="02020603050405020304" pitchFamily="18" charset="0"/>
                    <a:ea typeface="宋体" panose="02010600030101010101" pitchFamily="2" charset="-122"/>
                  </a:rPr>
                  <a:t>i</a:t>
                </a:r>
                <a:r>
                  <a:rPr lang="en-US" altLang="zh-CN" sz="2400"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感兴趣；当</a:t>
                </a:r>
                <a:r>
                  <a:rPr lang="en-US" altLang="zh-CN" sz="2400" kern="100" dirty="0" err="1">
                    <a:solidFill>
                      <a:schemeClr val="tx1"/>
                    </a:solidFill>
                    <a:effectLst/>
                    <a:latin typeface="Times New Roman" panose="02020603050405020304" pitchFamily="18" charset="0"/>
                    <a:ea typeface="宋体" panose="02010600030101010101" pitchFamily="2" charset="-122"/>
                  </a:rPr>
                  <a:t>rui</a:t>
                </a:r>
                <a:r>
                  <a:rPr lang="en-US" altLang="zh-CN" sz="2400" kern="100" dirty="0">
                    <a:solidFill>
                      <a:schemeClr val="tx1"/>
                    </a:solidFill>
                    <a:effectLst/>
                    <a:latin typeface="Times New Roman" panose="02020603050405020304" pitchFamily="18" charset="0"/>
                    <a:ea typeface="宋体" panose="02010600030101010101" pitchFamily="2" charset="-122"/>
                  </a:rPr>
                  <a:t> =0</a:t>
                </a:r>
                <a:r>
                  <a:rPr lang="zh-CN" altLang="zh-CN" sz="2400" kern="100" dirty="0">
                    <a:solidFill>
                      <a:schemeClr val="tx1"/>
                    </a:solidFill>
                    <a:effectLst/>
                    <a:latin typeface="Times New Roman" panose="02020603050405020304" pitchFamily="18" charset="0"/>
                    <a:ea typeface="宋体" panose="02010600030101010101" pitchFamily="2" charset="-122"/>
                  </a:rPr>
                  <a:t>时，置信度恒等于</a:t>
                </a:r>
                <a:r>
                  <a:rPr lang="en-US" altLang="zh-CN" sz="2400" kern="100" dirty="0">
                    <a:solidFill>
                      <a:schemeClr val="tx1"/>
                    </a:solidFill>
                    <a:effectLst/>
                    <a:latin typeface="Times New Roman" panose="02020603050405020304" pitchFamily="18" charset="0"/>
                    <a:ea typeface="宋体" panose="02010600030101010101" pitchFamily="2" charset="-122"/>
                  </a:rPr>
                  <a:t>1</a:t>
                </a:r>
                <a:r>
                  <a:rPr lang="zh-CN" altLang="zh-CN" sz="2400" kern="100" dirty="0">
                    <a:solidFill>
                      <a:schemeClr val="tx1"/>
                    </a:solidFill>
                    <a:effectLst/>
                    <a:latin typeface="Times New Roman" panose="02020603050405020304" pitchFamily="18" charset="0"/>
                    <a:ea typeface="宋体" panose="02010600030101010101" pitchFamily="2" charset="-122"/>
                  </a:rPr>
                  <a:t>，表示对所有没有评分的物品，用户不感兴趣的置信度都一样，并且比有评分物品的置信度低。用</a:t>
                </a:r>
                <a:r>
                  <a:rPr lang="en-US" altLang="zh-CN" sz="2400" kern="100" dirty="0">
                    <a:solidFill>
                      <a:schemeClr val="tx1"/>
                    </a:solidFill>
                    <a:effectLst/>
                    <a:latin typeface="Times New Roman" panose="02020603050405020304" pitchFamily="18" charset="0"/>
                    <a:ea typeface="宋体" panose="02010600030101010101" pitchFamily="2" charset="-122"/>
                  </a:rPr>
                  <a:t>xu </a:t>
                </a:r>
                <a:r>
                  <a:rPr lang="zh-CN" altLang="zh-CN" sz="2400" kern="100" dirty="0">
                    <a:solidFill>
                      <a:schemeClr val="tx1"/>
                    </a:solidFill>
                    <a:effectLst/>
                    <a:latin typeface="Times New Roman" panose="02020603050405020304" pitchFamily="18" charset="0"/>
                    <a:ea typeface="宋体" panose="02010600030101010101" pitchFamily="2" charset="-122"/>
                  </a:rPr>
                  <a:t>表示用户</a:t>
                </a:r>
                <a:r>
                  <a:rPr lang="en-US" altLang="zh-CN" sz="2400" kern="100" dirty="0">
                    <a:solidFill>
                      <a:schemeClr val="tx1"/>
                    </a:solidFill>
                    <a:effectLst/>
                    <a:latin typeface="Times New Roman" panose="02020603050405020304" pitchFamily="18" charset="0"/>
                    <a:ea typeface="宋体" panose="02010600030101010101" pitchFamily="2" charset="-122"/>
                  </a:rPr>
                  <a:t>u </a:t>
                </a:r>
                <a:r>
                  <a:rPr lang="zh-CN" altLang="zh-CN" sz="2400" kern="100" dirty="0">
                    <a:solidFill>
                      <a:schemeClr val="tx1"/>
                    </a:solidFill>
                    <a:effectLst/>
                    <a:latin typeface="Times New Roman" panose="02020603050405020304" pitchFamily="18" charset="0"/>
                    <a:ea typeface="宋体" panose="02010600030101010101" pitchFamily="2" charset="-122"/>
                  </a:rPr>
                  <a:t>的向量，</a:t>
                </a:r>
                <a:r>
                  <a:rPr lang="en-US" altLang="zh-CN" sz="2400" kern="100" dirty="0" err="1">
                    <a:solidFill>
                      <a:schemeClr val="tx1"/>
                    </a:solidFill>
                    <a:effectLst/>
                    <a:latin typeface="Times New Roman" panose="02020603050405020304" pitchFamily="18" charset="0"/>
                    <a:ea typeface="宋体" panose="02010600030101010101" pitchFamily="2" charset="-122"/>
                  </a:rPr>
                  <a:t>yi</a:t>
                </a:r>
                <a:r>
                  <a:rPr lang="en-US" altLang="zh-CN" sz="2400"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表示</a:t>
                </a:r>
                <a:r>
                  <a:rPr lang="en-US" altLang="zh-CN" sz="2400" kern="100" dirty="0">
                    <a:solidFill>
                      <a:schemeClr val="tx1"/>
                    </a:solidFill>
                    <a:effectLst/>
                    <a:latin typeface="Times New Roman" panose="02020603050405020304" pitchFamily="18" charset="0"/>
                    <a:ea typeface="宋体" panose="02010600030101010101" pitchFamily="2" charset="-122"/>
                  </a:rPr>
                  <a:t>item </a:t>
                </a:r>
                <a:r>
                  <a:rPr lang="en-US" altLang="zh-CN" sz="2400" kern="100" dirty="0" err="1">
                    <a:solidFill>
                      <a:schemeClr val="tx1"/>
                    </a:solidFill>
                    <a:effectLst/>
                    <a:latin typeface="Times New Roman" panose="02020603050405020304" pitchFamily="18" charset="0"/>
                    <a:ea typeface="宋体" panose="02010600030101010101" pitchFamily="2" charset="-122"/>
                  </a:rPr>
                  <a:t>i</a:t>
                </a:r>
                <a:r>
                  <a:rPr lang="en-US" altLang="zh-CN" sz="2400"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的向量，引入置信度以后，隐式矩阵分解</a:t>
                </a:r>
                <a:r>
                  <a:rPr lang="en-US" altLang="zh-CN" sz="2400" kern="100" dirty="0">
                    <a:solidFill>
                      <a:schemeClr val="tx1"/>
                    </a:solidFill>
                    <a:effectLst/>
                    <a:latin typeface="Times New Roman" panose="02020603050405020304" pitchFamily="18" charset="0"/>
                    <a:ea typeface="宋体" panose="02010600030101010101" pitchFamily="2" charset="-122"/>
                  </a:rPr>
                  <a:t>[6]</a:t>
                </a:r>
                <a:r>
                  <a:rPr lang="zh-CN" altLang="zh-CN" sz="2400" kern="100" dirty="0">
                    <a:solidFill>
                      <a:schemeClr val="tx1"/>
                    </a:solidFill>
                    <a:effectLst/>
                    <a:latin typeface="Times New Roman" panose="02020603050405020304" pitchFamily="18" charset="0"/>
                    <a:ea typeface="宋体" panose="02010600030101010101" pitchFamily="2" charset="-122"/>
                  </a:rPr>
                  <a:t>的目标函数为：</a:t>
                </a:r>
              </a:p>
              <a:p>
                <a:pPr algn="just"/>
                <a14:m>
                  <m:oMathPara xmlns:m="http://schemas.openxmlformats.org/officeDocument/2006/math">
                    <m:oMathParaPr>
                      <m:jc m:val="centerGroup"/>
                    </m:oMathParaPr>
                    <m:oMath xmlns:m="http://schemas.openxmlformats.org/officeDocument/2006/math">
                      <m:limLow>
                        <m:limLowPr>
                          <m:ctrlPr>
                            <a:rPr lang="zh-CN" altLang="zh-CN" sz="2400" i="1" kern="100">
                              <a:solidFill>
                                <a:schemeClr val="tx1"/>
                              </a:solidFill>
                              <a:effectLst/>
                              <a:latin typeface="Cambria Math" panose="02040503050406030204" pitchFamily="18" charset="0"/>
                              <a:ea typeface="Cambria Math" panose="02040503050406030204" pitchFamily="18" charset="0"/>
                            </a:rPr>
                          </m:ctrlPr>
                        </m:limLowPr>
                        <m:e>
                          <m:r>
                            <a:rPr lang="en-US" altLang="zh-CN" sz="2400" i="1" kern="100">
                              <a:solidFill>
                                <a:schemeClr val="tx1"/>
                              </a:solidFill>
                              <a:effectLst/>
                              <a:latin typeface="Cambria Math" panose="02040503050406030204" pitchFamily="18" charset="0"/>
                              <a:ea typeface="宋体" panose="02010600030101010101" pitchFamily="2" charset="-122"/>
                            </a:rPr>
                            <m:t>𝑚𝑖𝑛</m:t>
                          </m:r>
                        </m:e>
                        <m:lim>
                          <m:r>
                            <a:rPr lang="en-US" altLang="zh-CN" sz="2400" i="1" kern="100">
                              <a:solidFill>
                                <a:schemeClr val="tx1"/>
                              </a:solidFill>
                              <a:effectLst/>
                              <a:latin typeface="Cambria Math" panose="02040503050406030204" pitchFamily="18" charset="0"/>
                              <a:ea typeface="宋体" panose="02010600030101010101" pitchFamily="2" charset="-122"/>
                            </a:rPr>
                            <m:t>𝑋</m:t>
                          </m:r>
                          <m:r>
                            <a:rPr lang="en-US" altLang="zh-CN" sz="2400" i="1" kern="100">
                              <a:solidFill>
                                <a:schemeClr val="tx1"/>
                              </a:solidFill>
                              <a:effectLst/>
                              <a:latin typeface="Cambria Math" panose="02040503050406030204" pitchFamily="18" charset="0"/>
                              <a:ea typeface="宋体" panose="02010600030101010101" pitchFamily="2" charset="-122"/>
                            </a:rPr>
                            <m:t>,</m:t>
                          </m:r>
                          <m:r>
                            <a:rPr lang="en-US" altLang="zh-CN" sz="2400" i="1" kern="100">
                              <a:solidFill>
                                <a:schemeClr val="tx1"/>
                              </a:solidFill>
                              <a:effectLst/>
                              <a:latin typeface="Cambria Math" panose="02040503050406030204" pitchFamily="18" charset="0"/>
                              <a:ea typeface="宋体" panose="02010600030101010101" pitchFamily="2" charset="-122"/>
                            </a:rPr>
                            <m:t>𝑌</m:t>
                          </m:r>
                        </m:lim>
                      </m:limLow>
                      <m:r>
                        <a:rPr lang="en-US" altLang="zh-CN" sz="2400" i="1" kern="100">
                          <a:solidFill>
                            <a:schemeClr val="tx1"/>
                          </a:solidFill>
                          <a:effectLst/>
                          <a:latin typeface="Cambria Math" panose="02040503050406030204" pitchFamily="18" charset="0"/>
                          <a:ea typeface="宋体" panose="02010600030101010101" pitchFamily="2" charset="-122"/>
                        </a:rPr>
                        <m:t> </m:t>
                      </m:r>
                      <m:nary>
                        <m:naryPr>
                          <m:chr m:val="∑"/>
                          <m:limLoc m:val="undOvr"/>
                          <m:grow m:val="on"/>
                          <m:ctrlPr>
                            <a:rPr lang="zh-CN" altLang="zh-CN" sz="2400" i="1" kern="100">
                              <a:solidFill>
                                <a:schemeClr val="tx1"/>
                              </a:solidFill>
                              <a:effectLst/>
                              <a:latin typeface="Cambria Math" panose="02040503050406030204" pitchFamily="18" charset="0"/>
                              <a:ea typeface="Cambria Math" panose="02040503050406030204" pitchFamily="18" charset="0"/>
                            </a:rPr>
                          </m:ctrlPr>
                        </m:naryPr>
                        <m:sub>
                          <m:r>
                            <a:rPr lang="en-US" altLang="zh-CN" sz="2400" i="1" kern="100">
                              <a:solidFill>
                                <a:schemeClr val="tx1"/>
                              </a:solidFill>
                              <a:effectLst/>
                              <a:latin typeface="Cambria Math" panose="02040503050406030204" pitchFamily="18" charset="0"/>
                              <a:ea typeface="宋体" panose="02010600030101010101" pitchFamily="2" charset="-122"/>
                            </a:rPr>
                            <m:t>𝑢</m:t>
                          </m:r>
                          <m:r>
                            <a:rPr lang="en-US" altLang="zh-CN" sz="2400" i="1" kern="100">
                              <a:solidFill>
                                <a:schemeClr val="tx1"/>
                              </a:solidFill>
                              <a:effectLst/>
                              <a:latin typeface="Cambria Math" panose="02040503050406030204" pitchFamily="18" charset="0"/>
                              <a:ea typeface="宋体" panose="02010600030101010101" pitchFamily="2" charset="-122"/>
                            </a:rPr>
                            <m:t>=1</m:t>
                          </m:r>
                        </m:sub>
                        <m:sup>
                          <m:r>
                            <a:rPr lang="en-US" altLang="zh-CN" sz="2400" i="1" kern="100">
                              <a:solidFill>
                                <a:schemeClr val="tx1"/>
                              </a:solidFill>
                              <a:effectLst/>
                              <a:latin typeface="Cambria Math" panose="02040503050406030204" pitchFamily="18" charset="0"/>
                              <a:ea typeface="宋体" panose="02010600030101010101" pitchFamily="2" charset="-122"/>
                            </a:rPr>
                            <m:t>𝑁</m:t>
                          </m:r>
                        </m:sup>
                        <m:e>
                          <m:r>
                            <a:rPr lang="en-US" altLang="zh-CN" sz="2400" i="1" kern="100">
                              <a:solidFill>
                                <a:schemeClr val="tx1"/>
                              </a:solidFill>
                              <a:effectLst/>
                              <a:latin typeface="Cambria Math" panose="02040503050406030204" pitchFamily="18" charset="0"/>
                              <a:ea typeface="宋体" panose="02010600030101010101" pitchFamily="2" charset="-122"/>
                            </a:rPr>
                            <m:t> </m:t>
                          </m:r>
                        </m:e>
                      </m:nary>
                      <m:nary>
                        <m:naryPr>
                          <m:chr m:val="∑"/>
                          <m:limLoc m:val="undOvr"/>
                          <m:grow m:val="on"/>
                          <m:ctrlPr>
                            <a:rPr lang="zh-CN" altLang="zh-CN" sz="2400" i="1" kern="100">
                              <a:solidFill>
                                <a:schemeClr val="tx1"/>
                              </a:solidFill>
                              <a:effectLst/>
                              <a:latin typeface="Cambria Math" panose="02040503050406030204" pitchFamily="18" charset="0"/>
                              <a:ea typeface="Cambria Math" panose="02040503050406030204" pitchFamily="18" charset="0"/>
                            </a:rPr>
                          </m:ctrlPr>
                        </m:naryPr>
                        <m:sub>
                          <m:r>
                            <a:rPr lang="en-US" altLang="zh-CN" sz="2400" i="1" kern="100">
                              <a:solidFill>
                                <a:schemeClr val="tx1"/>
                              </a:solidFill>
                              <a:effectLst/>
                              <a:latin typeface="Cambria Math" panose="02040503050406030204" pitchFamily="18" charset="0"/>
                              <a:ea typeface="宋体" panose="02010600030101010101" pitchFamily="2" charset="-122"/>
                            </a:rPr>
                            <m:t>𝑖</m:t>
                          </m:r>
                          <m:r>
                            <a:rPr lang="en-US" altLang="zh-CN" sz="2400" i="1" kern="100">
                              <a:solidFill>
                                <a:schemeClr val="tx1"/>
                              </a:solidFill>
                              <a:effectLst/>
                              <a:latin typeface="Cambria Math" panose="02040503050406030204" pitchFamily="18" charset="0"/>
                              <a:ea typeface="宋体" panose="02010600030101010101" pitchFamily="2" charset="-122"/>
                            </a:rPr>
                            <m:t>=1</m:t>
                          </m:r>
                        </m:sub>
                        <m:sup>
                          <m:r>
                            <a:rPr lang="en-US" altLang="zh-CN" sz="2400" i="1" kern="100">
                              <a:solidFill>
                                <a:schemeClr val="tx1"/>
                              </a:solidFill>
                              <a:effectLst/>
                              <a:latin typeface="Cambria Math" panose="02040503050406030204" pitchFamily="18" charset="0"/>
                              <a:ea typeface="宋体" panose="02010600030101010101" pitchFamily="2" charset="-122"/>
                            </a:rPr>
                            <m:t>𝑀</m:t>
                          </m:r>
                        </m:sup>
                        <m:e>
                          <m:r>
                            <a:rPr lang="en-US" altLang="zh-CN" sz="2400" i="1" kern="100">
                              <a:solidFill>
                                <a:schemeClr val="tx1"/>
                              </a:solidFill>
                              <a:effectLst/>
                              <a:latin typeface="Cambria Math" panose="02040503050406030204" pitchFamily="18" charset="0"/>
                              <a:ea typeface="宋体" panose="02010600030101010101" pitchFamily="2" charset="-122"/>
                            </a:rPr>
                            <m:t> </m:t>
                          </m:r>
                        </m:e>
                      </m:nary>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𝑐</m:t>
                          </m:r>
                        </m:e>
                        <m:sub>
                          <m:r>
                            <a:rPr lang="en-US" altLang="zh-CN" sz="2400" i="1" kern="100">
                              <a:solidFill>
                                <a:schemeClr val="tx1"/>
                              </a:solidFill>
                              <a:effectLst/>
                              <a:latin typeface="Cambria Math" panose="02040503050406030204" pitchFamily="18" charset="0"/>
                              <a:ea typeface="宋体" panose="02010600030101010101" pitchFamily="2" charset="-122"/>
                            </a:rPr>
                            <m:t>𝑢𝑖</m:t>
                          </m:r>
                        </m:sub>
                      </m:sSub>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𝑝</m:t>
                                  </m:r>
                                </m:e>
                                <m:sub>
                                  <m:r>
                                    <a:rPr lang="en-US" altLang="zh-CN" sz="2400" i="1" kern="100">
                                      <a:solidFill>
                                        <a:schemeClr val="tx1"/>
                                      </a:solidFill>
                                      <a:effectLst/>
                                      <a:latin typeface="Cambria Math" panose="02040503050406030204" pitchFamily="18" charset="0"/>
                                      <a:ea typeface="宋体" panose="02010600030101010101" pitchFamily="2" charset="-122"/>
                                    </a:rPr>
                                    <m:t>𝑢𝑖</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up>
                                  <m:r>
                                    <a:rPr lang="en-US" altLang="zh-CN" sz="2400" i="1" kern="100">
                                      <a:solidFill>
                                        <a:schemeClr val="tx1"/>
                                      </a:solidFill>
                                      <a:effectLst/>
                                      <a:latin typeface="Cambria Math" panose="02040503050406030204" pitchFamily="18" charset="0"/>
                                      <a:ea typeface="宋体" panose="02010600030101010101" pitchFamily="2" charset="-122"/>
                                    </a:rPr>
                                    <m:t>𝑇</m:t>
                                  </m:r>
                                </m:sup>
                              </m:sSub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r>
                                    <a:rPr lang="en-US" altLang="zh-CN" sz="2400" i="1" kern="100">
                                      <a:solidFill>
                                        <a:schemeClr val="tx1"/>
                                      </a:solidFill>
                                      <a:effectLst/>
                                      <a:latin typeface="Cambria Math" panose="02040503050406030204" pitchFamily="18" charset="0"/>
                                      <a:ea typeface="宋体" panose="02010600030101010101" pitchFamily="2" charset="-122"/>
                                    </a:rPr>
                                    <m:t>𝑖</m:t>
                                  </m:r>
                                </m:sub>
                              </m:sSub>
                            </m:e>
                          </m:d>
                        </m:e>
                        <m:sup>
                          <m:r>
                            <a:rPr lang="en-US" altLang="zh-CN" sz="2400" i="1" kern="100">
                              <a:solidFill>
                                <a:schemeClr val="tx1"/>
                              </a:solidFill>
                              <a:effectLst/>
                              <a:latin typeface="Cambria Math" panose="02040503050406030204" pitchFamily="18" charset="0"/>
                              <a:ea typeface="宋体" panose="02010600030101010101" pitchFamily="2" charset="-122"/>
                            </a:rPr>
                            <m:t>2</m:t>
                          </m:r>
                        </m:sup>
                      </m:sSup>
                      <m:r>
                        <a:rPr lang="en-US" altLang="zh-CN" sz="2400" i="1" kern="100">
                          <a:solidFill>
                            <a:schemeClr val="tx1"/>
                          </a:solidFill>
                          <a:effectLst/>
                          <a:latin typeface="Cambria Math" panose="02040503050406030204" pitchFamily="18" charset="0"/>
                          <a:ea typeface="宋体" panose="02010600030101010101" pitchFamily="2" charset="-122"/>
                        </a:rPr>
                        <m:t>+</m:t>
                      </m:r>
                      <m:r>
                        <a:rPr lang="en-US" altLang="zh-CN" sz="2400" i="1" kern="100">
                          <a:solidFill>
                            <a:schemeClr val="tx1"/>
                          </a:solidFill>
                          <a:effectLst/>
                          <a:latin typeface="Cambria Math" panose="02040503050406030204" pitchFamily="18" charset="0"/>
                          <a:ea typeface="宋体" panose="02010600030101010101" pitchFamily="2" charset="-122"/>
                        </a:rPr>
                        <m:t>𝜆</m:t>
                      </m:r>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nary>
                            <m:naryPr>
                              <m:chr m:val="∑"/>
                              <m:limLoc m:val="undOvr"/>
                              <m:grow m:val="on"/>
                              <m:ctrlPr>
                                <a:rPr lang="zh-CN" altLang="zh-CN" sz="2400" i="1" kern="100">
                                  <a:solidFill>
                                    <a:schemeClr val="tx1"/>
                                  </a:solidFill>
                                  <a:effectLst/>
                                  <a:latin typeface="Cambria Math" panose="02040503050406030204" pitchFamily="18" charset="0"/>
                                  <a:ea typeface="Cambria Math" panose="02040503050406030204" pitchFamily="18" charset="0"/>
                                </a:rPr>
                              </m:ctrlPr>
                            </m:naryPr>
                            <m:sub>
                              <m:r>
                                <a:rPr lang="en-US" altLang="zh-CN" sz="2400" i="1" kern="100">
                                  <a:solidFill>
                                    <a:schemeClr val="tx1"/>
                                  </a:solidFill>
                                  <a:effectLst/>
                                  <a:latin typeface="Cambria Math" panose="02040503050406030204" pitchFamily="18" charset="0"/>
                                  <a:ea typeface="宋体" panose="02010600030101010101" pitchFamily="2" charset="-122"/>
                                </a:rPr>
                                <m:t>𝑢</m:t>
                              </m:r>
                              <m:r>
                                <a:rPr lang="en-US" altLang="zh-CN" sz="2400" i="1" kern="100">
                                  <a:solidFill>
                                    <a:schemeClr val="tx1"/>
                                  </a:solidFill>
                                  <a:effectLst/>
                                  <a:latin typeface="Cambria Math" panose="02040503050406030204" pitchFamily="18" charset="0"/>
                                  <a:ea typeface="宋体" panose="02010600030101010101" pitchFamily="2" charset="-122"/>
                                </a:rPr>
                                <m:t>=1</m:t>
                              </m:r>
                            </m:sub>
                            <m:sup>
                              <m:r>
                                <a:rPr lang="en-US" altLang="zh-CN" sz="2400" i="1" kern="100">
                                  <a:solidFill>
                                    <a:schemeClr val="tx1"/>
                                  </a:solidFill>
                                  <a:effectLst/>
                                  <a:latin typeface="Cambria Math" panose="02040503050406030204" pitchFamily="18" charset="0"/>
                                  <a:ea typeface="宋体" panose="02010600030101010101" pitchFamily="2" charset="-122"/>
                                </a:rPr>
                                <m:t>𝑁</m:t>
                              </m:r>
                            </m:sup>
                            <m:e>
                              <m:r>
                                <a:rPr lang="en-US" altLang="zh-CN" sz="2400" i="1" kern="100">
                                  <a:solidFill>
                                    <a:schemeClr val="tx1"/>
                                  </a:solidFill>
                                  <a:effectLst/>
                                  <a:latin typeface="Cambria Math" panose="02040503050406030204" pitchFamily="18" charset="0"/>
                                  <a:ea typeface="宋体" panose="02010600030101010101" pitchFamily="2" charset="-122"/>
                                </a:rPr>
                                <m:t> </m:t>
                              </m:r>
                            </m:e>
                          </m:nary>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e>
                              </m:d>
                            </m:e>
                            <m:sub>
                              <m:r>
                                <a:rPr lang="en-US" altLang="zh-CN" sz="2400" i="1" kern="100">
                                  <a:solidFill>
                                    <a:schemeClr val="tx1"/>
                                  </a:solidFill>
                                  <a:effectLst/>
                                  <a:latin typeface="Cambria Math" panose="02040503050406030204" pitchFamily="18" charset="0"/>
                                  <a:ea typeface="宋体" panose="02010600030101010101" pitchFamily="2" charset="-122"/>
                                </a:rPr>
                                <m:t>2</m:t>
                              </m:r>
                            </m:sub>
                            <m:sup>
                              <m:r>
                                <a:rPr lang="en-US" altLang="zh-CN" sz="2400" i="1" kern="100">
                                  <a:solidFill>
                                    <a:schemeClr val="tx1"/>
                                  </a:solidFill>
                                  <a:effectLst/>
                                  <a:latin typeface="Cambria Math" panose="02040503050406030204" pitchFamily="18" charset="0"/>
                                  <a:ea typeface="宋体" panose="02010600030101010101" pitchFamily="2" charset="-122"/>
                                </a:rPr>
                                <m:t>2</m:t>
                              </m:r>
                            </m:sup>
                          </m:sSubSup>
                          <m:r>
                            <a:rPr lang="en-US" altLang="zh-CN" sz="2400" i="1" kern="100">
                              <a:solidFill>
                                <a:schemeClr val="tx1"/>
                              </a:solidFill>
                              <a:effectLst/>
                              <a:latin typeface="Cambria Math" panose="02040503050406030204" pitchFamily="18" charset="0"/>
                              <a:ea typeface="宋体" panose="02010600030101010101" pitchFamily="2" charset="-122"/>
                            </a:rPr>
                            <m:t>+</m:t>
                          </m:r>
                          <m:nary>
                            <m:naryPr>
                              <m:chr m:val="∑"/>
                              <m:limLoc m:val="undOvr"/>
                              <m:grow m:val="on"/>
                              <m:ctrlPr>
                                <a:rPr lang="zh-CN" altLang="zh-CN" sz="2400" i="1" kern="100">
                                  <a:solidFill>
                                    <a:schemeClr val="tx1"/>
                                  </a:solidFill>
                                  <a:effectLst/>
                                  <a:latin typeface="Cambria Math" panose="02040503050406030204" pitchFamily="18" charset="0"/>
                                  <a:ea typeface="Cambria Math" panose="02040503050406030204" pitchFamily="18" charset="0"/>
                                </a:rPr>
                              </m:ctrlPr>
                            </m:naryPr>
                            <m:sub>
                              <m:r>
                                <a:rPr lang="en-US" altLang="zh-CN" sz="2400" i="1" kern="100">
                                  <a:solidFill>
                                    <a:schemeClr val="tx1"/>
                                  </a:solidFill>
                                  <a:effectLst/>
                                  <a:latin typeface="Cambria Math" panose="02040503050406030204" pitchFamily="18" charset="0"/>
                                  <a:ea typeface="宋体" panose="02010600030101010101" pitchFamily="2" charset="-122"/>
                                </a:rPr>
                                <m:t>𝑖</m:t>
                              </m:r>
                              <m:r>
                                <a:rPr lang="en-US" altLang="zh-CN" sz="2400" i="1" kern="100">
                                  <a:solidFill>
                                    <a:schemeClr val="tx1"/>
                                  </a:solidFill>
                                  <a:effectLst/>
                                  <a:latin typeface="Cambria Math" panose="02040503050406030204" pitchFamily="18" charset="0"/>
                                  <a:ea typeface="宋体" panose="02010600030101010101" pitchFamily="2" charset="-122"/>
                                </a:rPr>
                                <m:t>=1</m:t>
                              </m:r>
                            </m:sub>
                            <m:sup>
                              <m:r>
                                <a:rPr lang="en-US" altLang="zh-CN" sz="2400" i="1" kern="100">
                                  <a:solidFill>
                                    <a:schemeClr val="tx1"/>
                                  </a:solidFill>
                                  <a:effectLst/>
                                  <a:latin typeface="Cambria Math" panose="02040503050406030204" pitchFamily="18" charset="0"/>
                                  <a:ea typeface="宋体" panose="02010600030101010101" pitchFamily="2" charset="-122"/>
                                </a:rPr>
                                <m:t>𝑀</m:t>
                              </m:r>
                            </m:sup>
                            <m:e>
                              <m:r>
                                <a:rPr lang="en-US" altLang="zh-CN" sz="2400" i="1" kern="100">
                                  <a:solidFill>
                                    <a:schemeClr val="tx1"/>
                                  </a:solidFill>
                                  <a:effectLst/>
                                  <a:latin typeface="Cambria Math" panose="02040503050406030204" pitchFamily="18" charset="0"/>
                                  <a:ea typeface="宋体" panose="02010600030101010101" pitchFamily="2" charset="-122"/>
                                </a:rPr>
                                <m:t> </m:t>
                              </m:r>
                            </m:e>
                          </m:nary>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r>
                                        <a:rPr lang="en-US" altLang="zh-CN" sz="2400" i="1" kern="100">
                                          <a:solidFill>
                                            <a:schemeClr val="tx1"/>
                                          </a:solidFill>
                                          <a:effectLst/>
                                          <a:latin typeface="Cambria Math" panose="02040503050406030204" pitchFamily="18" charset="0"/>
                                          <a:ea typeface="宋体" panose="02010600030101010101" pitchFamily="2" charset="-122"/>
                                        </a:rPr>
                                        <m:t>𝑖</m:t>
                                      </m:r>
                                    </m:sub>
                                  </m:sSub>
                                </m:e>
                              </m:d>
                            </m:e>
                            <m:sub>
                              <m:r>
                                <a:rPr lang="en-US" altLang="zh-CN" sz="2400" i="1" kern="100">
                                  <a:solidFill>
                                    <a:schemeClr val="tx1"/>
                                  </a:solidFill>
                                  <a:effectLst/>
                                  <a:latin typeface="Cambria Math" panose="02040503050406030204" pitchFamily="18" charset="0"/>
                                  <a:ea typeface="宋体" panose="02010600030101010101" pitchFamily="2" charset="-122"/>
                                </a:rPr>
                                <m:t>2</m:t>
                              </m:r>
                            </m:sub>
                            <m:sup>
                              <m:r>
                                <a:rPr lang="en-US" altLang="zh-CN" sz="2400" i="1" kern="100">
                                  <a:solidFill>
                                    <a:schemeClr val="tx1"/>
                                  </a:solidFill>
                                  <a:effectLst/>
                                  <a:latin typeface="Cambria Math" panose="02040503050406030204" pitchFamily="18" charset="0"/>
                                  <a:ea typeface="宋体" panose="02010600030101010101" pitchFamily="2" charset="-122"/>
                                </a:rPr>
                                <m:t>2</m:t>
                              </m:r>
                            </m:sup>
                          </m:sSubSup>
                        </m:e>
                      </m:d>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其中</a:t>
                </a:r>
                <a:r>
                  <a:rPr lang="en-US" altLang="zh-CN" sz="2400" i="1" kern="100" dirty="0">
                    <a:solidFill>
                      <a:schemeClr val="tx1"/>
                    </a:solidFill>
                    <a:effectLst/>
                    <a:latin typeface="Times New Roman" panose="02020603050405020304" pitchFamily="18" charset="0"/>
                    <a:ea typeface="宋体" panose="02010600030101010101" pitchFamily="2" charset="-122"/>
                  </a:rPr>
                  <a:t>xu </a:t>
                </a:r>
                <a:r>
                  <a:rPr lang="zh-CN" altLang="zh-CN" sz="2400" kern="100" dirty="0">
                    <a:solidFill>
                      <a:schemeClr val="tx1"/>
                    </a:solidFill>
                    <a:effectLst/>
                    <a:latin typeface="Times New Roman" panose="02020603050405020304" pitchFamily="18" charset="0"/>
                    <a:ea typeface="宋体" panose="02010600030101010101" pitchFamily="2" charset="-122"/>
                  </a:rPr>
                  <a:t>和</a:t>
                </a:r>
                <a:r>
                  <a:rPr lang="en-US" altLang="zh-CN" sz="2400" i="1" kern="100" dirty="0" err="1">
                    <a:solidFill>
                      <a:schemeClr val="tx1"/>
                    </a:solidFill>
                    <a:effectLst/>
                    <a:latin typeface="Times New Roman" panose="02020603050405020304" pitchFamily="18" charset="0"/>
                    <a:ea typeface="宋体" panose="02010600030101010101" pitchFamily="2" charset="-122"/>
                  </a:rPr>
                  <a:t>yi</a:t>
                </a:r>
                <a:r>
                  <a:rPr lang="en-US" altLang="zh-CN" sz="2400" i="1"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都是</a:t>
                </a:r>
                <a:r>
                  <a:rPr lang="en-US" altLang="zh-CN" sz="2400" i="1" kern="100" dirty="0">
                    <a:solidFill>
                      <a:schemeClr val="tx1"/>
                    </a:solidFill>
                    <a:effectLst/>
                    <a:latin typeface="Times New Roman" panose="02020603050405020304" pitchFamily="18" charset="0"/>
                    <a:ea typeface="宋体" panose="02010600030101010101" pitchFamily="2" charset="-122"/>
                  </a:rPr>
                  <a:t>k </a:t>
                </a:r>
                <a:r>
                  <a:rPr lang="zh-CN" altLang="zh-CN" sz="2400" kern="100" dirty="0">
                    <a:solidFill>
                      <a:schemeClr val="tx1"/>
                    </a:solidFill>
                    <a:effectLst/>
                    <a:latin typeface="Times New Roman" panose="02020603050405020304" pitchFamily="18" charset="0"/>
                    <a:ea typeface="宋体" panose="02010600030101010101" pitchFamily="2" charset="-122"/>
                  </a:rPr>
                  <a:t>维的列向量，</a:t>
                </a:r>
                <a:r>
                  <a:rPr lang="en-US" altLang="zh-CN" sz="2400" i="1" kern="100" dirty="0">
                    <a:solidFill>
                      <a:schemeClr val="tx1"/>
                    </a:solidFill>
                    <a:effectLst/>
                    <a:latin typeface="Times New Roman" panose="02020603050405020304" pitchFamily="18" charset="0"/>
                    <a:ea typeface="宋体" panose="02010600030101010101" pitchFamily="2" charset="-122"/>
                  </a:rPr>
                  <a:t>k </a:t>
                </a:r>
                <a:r>
                  <a:rPr lang="zh-CN" altLang="zh-CN" sz="2400" kern="100" dirty="0">
                    <a:solidFill>
                      <a:schemeClr val="tx1"/>
                    </a:solidFill>
                    <a:effectLst/>
                    <a:latin typeface="Times New Roman" panose="02020603050405020304" pitchFamily="18" charset="0"/>
                    <a:ea typeface="宋体" panose="02010600030101010101" pitchFamily="2" charset="-122"/>
                  </a:rPr>
                  <a:t>为隐变量的个数 </a:t>
                </a:r>
              </a:p>
              <a:p>
                <a:pPr algn="just"/>
                <a14:m>
                  <m:oMathPara xmlns:m="http://schemas.openxmlformats.org/officeDocument/2006/math">
                    <m:oMathParaPr>
                      <m:jc m:val="centerGroup"/>
                    </m:oMathParaPr>
                    <m:oMath xmlns:m="http://schemas.openxmlformats.org/officeDocument/2006/math">
                      <m:r>
                        <a:rPr lang="en-US" altLang="zh-CN" sz="2400" i="1" kern="100">
                          <a:solidFill>
                            <a:schemeClr val="tx1"/>
                          </a:solidFill>
                          <a:effectLst/>
                          <a:latin typeface="Cambria Math" panose="02040503050406030204" pitchFamily="18" charset="0"/>
                          <a:ea typeface="宋体" panose="02010600030101010101" pitchFamily="2" charset="-122"/>
                        </a:rPr>
                        <m:t>𝑋</m:t>
                      </m:r>
                      <m:r>
                        <a:rPr lang="en-US" altLang="zh-CN" sz="2400"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1</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2</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𝑁</m:t>
                              </m:r>
                            </m:sub>
                          </m:sSub>
                        </m:e>
                      </m:d>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是所有</a:t>
                </a:r>
                <a:r>
                  <a:rPr lang="en-US" altLang="zh-CN" sz="2400" i="1" kern="100" dirty="0">
                    <a:solidFill>
                      <a:schemeClr val="tx1"/>
                    </a:solidFill>
                    <a:effectLst/>
                    <a:latin typeface="Times New Roman" panose="02020603050405020304" pitchFamily="18" charset="0"/>
                    <a:ea typeface="宋体" panose="02010600030101010101" pitchFamily="2" charset="-122"/>
                  </a:rPr>
                  <a:t>xu </a:t>
                </a:r>
                <a:r>
                  <a:rPr lang="zh-CN" altLang="zh-CN" sz="2400" kern="100" dirty="0">
                    <a:solidFill>
                      <a:schemeClr val="tx1"/>
                    </a:solidFill>
                    <a:effectLst/>
                    <a:latin typeface="Times New Roman" panose="02020603050405020304" pitchFamily="18" charset="0"/>
                    <a:ea typeface="宋体" panose="02010600030101010101" pitchFamily="2" charset="-122"/>
                  </a:rPr>
                  <a:t>构成的矩阵 </a:t>
                </a:r>
              </a:p>
              <a:p>
                <a:pPr algn="just"/>
                <a14:m>
                  <m:oMathPara xmlns:m="http://schemas.openxmlformats.org/officeDocument/2006/math">
                    <m:oMathParaPr>
                      <m:jc m:val="centerGroup"/>
                    </m:oMathParaPr>
                    <m:oMath xmlns:m="http://schemas.openxmlformats.org/officeDocument/2006/math">
                      <m:r>
                        <a:rPr lang="en-US" altLang="zh-CN" sz="2400" i="1" kern="100">
                          <a:solidFill>
                            <a:schemeClr val="tx1"/>
                          </a:solidFill>
                          <a:effectLst/>
                          <a:latin typeface="Cambria Math" panose="02040503050406030204" pitchFamily="18" charset="0"/>
                          <a:ea typeface="宋体" panose="02010600030101010101" pitchFamily="2" charset="-122"/>
                        </a:rPr>
                        <m:t>𝑌</m:t>
                      </m:r>
                      <m:r>
                        <a:rPr lang="en-US" altLang="zh-CN" sz="2400"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r>
                                <a:rPr lang="en-US" altLang="zh-CN" sz="2400" i="1" kern="100">
                                  <a:solidFill>
                                    <a:schemeClr val="tx1"/>
                                  </a:solidFill>
                                  <a:effectLst/>
                                  <a:latin typeface="Cambria Math" panose="02040503050406030204" pitchFamily="18" charset="0"/>
                                  <a:ea typeface="宋体" panose="02010600030101010101" pitchFamily="2" charset="-122"/>
                                </a:rPr>
                                <m:t>1</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r>
                                <a:rPr lang="en-US" altLang="zh-CN" sz="2400" i="1" kern="100">
                                  <a:solidFill>
                                    <a:schemeClr val="tx1"/>
                                  </a:solidFill>
                                  <a:effectLst/>
                                  <a:latin typeface="Cambria Math" panose="02040503050406030204" pitchFamily="18" charset="0"/>
                                  <a:ea typeface="宋体" panose="02010600030101010101" pitchFamily="2" charset="-122"/>
                                </a:rPr>
                                <m:t>2</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r>
                                <a:rPr lang="en-US" altLang="zh-CN" sz="2400" i="1" kern="100">
                                  <a:solidFill>
                                    <a:schemeClr val="tx1"/>
                                  </a:solidFill>
                                  <a:effectLst/>
                                  <a:latin typeface="Cambria Math" panose="02040503050406030204" pitchFamily="18" charset="0"/>
                                  <a:ea typeface="宋体" panose="02010600030101010101" pitchFamily="2" charset="-122"/>
                                </a:rPr>
                                <m:t>𝑀</m:t>
                              </m:r>
                            </m:sub>
                          </m:sSub>
                        </m:e>
                      </m:d>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为所有</a:t>
                </a:r>
                <a:r>
                  <a:rPr lang="en-US" altLang="zh-CN" sz="2400" i="1" kern="100" dirty="0" err="1">
                    <a:solidFill>
                      <a:schemeClr val="tx1"/>
                    </a:solidFill>
                    <a:effectLst/>
                    <a:latin typeface="Times New Roman" panose="02020603050405020304" pitchFamily="18" charset="0"/>
                    <a:ea typeface="宋体" panose="02010600030101010101" pitchFamily="2" charset="-122"/>
                  </a:rPr>
                  <a:t>yi</a:t>
                </a:r>
                <a:r>
                  <a:rPr lang="en-US" altLang="zh-CN" sz="2400" i="1"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构成的矩阵，</a:t>
                </a:r>
                <a:r>
                  <a:rPr lang="en-US" altLang="zh-CN" sz="2400" i="1" kern="100" dirty="0">
                    <a:solidFill>
                      <a:schemeClr val="tx1"/>
                    </a:solidFill>
                    <a:effectLst/>
                    <a:latin typeface="Times New Roman" panose="02020603050405020304" pitchFamily="18" charset="0"/>
                    <a:ea typeface="宋体" panose="02010600030101010101" pitchFamily="2" charset="-122"/>
                  </a:rPr>
                  <a:t>N </a:t>
                </a:r>
                <a:r>
                  <a:rPr lang="zh-CN" altLang="zh-CN" sz="2400" kern="100" dirty="0">
                    <a:solidFill>
                      <a:schemeClr val="tx1"/>
                    </a:solidFill>
                    <a:effectLst/>
                    <a:latin typeface="Times New Roman" panose="02020603050405020304" pitchFamily="18" charset="0"/>
                    <a:ea typeface="宋体" panose="02010600030101010101" pitchFamily="2" charset="-122"/>
                  </a:rPr>
                  <a:t>为用户数，</a:t>
                </a:r>
                <a:r>
                  <a:rPr lang="en-US" altLang="zh-CN" sz="2400" i="1" kern="100" dirty="0">
                    <a:solidFill>
                      <a:schemeClr val="tx1"/>
                    </a:solidFill>
                    <a:effectLst/>
                    <a:latin typeface="Times New Roman" panose="02020603050405020304" pitchFamily="18" charset="0"/>
                    <a:ea typeface="宋体" panose="02010600030101010101" pitchFamily="2" charset="-122"/>
                  </a:rPr>
                  <a:t>M </a:t>
                </a:r>
                <a:r>
                  <a:rPr lang="zh-CN" altLang="zh-CN" sz="2400" kern="100" dirty="0">
                    <a:solidFill>
                      <a:schemeClr val="tx1"/>
                    </a:solidFill>
                    <a:effectLst/>
                    <a:latin typeface="Times New Roman" panose="02020603050405020304" pitchFamily="18" charset="0"/>
                    <a:ea typeface="宋体" panose="02010600030101010101" pitchFamily="2" charset="-122"/>
                  </a:rPr>
                  <a:t>为</a:t>
                </a:r>
                <a:r>
                  <a:rPr lang="en-US" altLang="zh-CN" sz="2400" kern="100" dirty="0">
                    <a:solidFill>
                      <a:schemeClr val="tx1"/>
                    </a:solidFill>
                    <a:effectLst/>
                    <a:latin typeface="Times New Roman" panose="02020603050405020304" pitchFamily="18" charset="0"/>
                    <a:ea typeface="宋体" panose="02010600030101010101" pitchFamily="2" charset="-122"/>
                  </a:rPr>
                  <a:t>item</a:t>
                </a:r>
                <a:r>
                  <a:rPr lang="zh-CN" altLang="zh-CN" sz="2400" kern="100" dirty="0">
                    <a:solidFill>
                      <a:schemeClr val="tx1"/>
                    </a:solidFill>
                    <a:effectLst/>
                    <a:latin typeface="Times New Roman" panose="02020603050405020304" pitchFamily="18" charset="0"/>
                    <a:ea typeface="宋体" panose="02010600030101010101" pitchFamily="2" charset="-122"/>
                  </a:rPr>
                  <a:t>数，</a:t>
                </a:r>
                <a:r>
                  <a:rPr lang="en-US" altLang="zh-CN" sz="2400" kern="100" dirty="0" err="1">
                    <a:solidFill>
                      <a:schemeClr val="tx1"/>
                    </a:solidFill>
                    <a:effectLst/>
                    <a:latin typeface="Times New Roman" panose="02020603050405020304" pitchFamily="18" charset="0"/>
                    <a:ea typeface="宋体" panose="02010600030101010101" pitchFamily="2" charset="-122"/>
                  </a:rPr>
                  <a:t>λ</a:t>
                </a:r>
                <a:r>
                  <a:rPr lang="zh-CN" altLang="zh-CN" sz="2400" kern="100" dirty="0">
                    <a:solidFill>
                      <a:schemeClr val="tx1"/>
                    </a:solidFill>
                    <a:effectLst/>
                    <a:latin typeface="Times New Roman" panose="02020603050405020304" pitchFamily="18" charset="0"/>
                    <a:ea typeface="宋体" panose="02010600030101010101" pitchFamily="2" charset="-122"/>
                  </a:rPr>
                  <a:t>为正则化参数。目标函数里的内积用于表示用户对物品的预测偏好，拟合实际偏好</a:t>
                </a:r>
                <a:r>
                  <a:rPr lang="en-US" altLang="zh-CN" sz="2400" i="1" kern="100" dirty="0" err="1">
                    <a:solidFill>
                      <a:schemeClr val="tx1"/>
                    </a:solidFill>
                    <a:effectLst/>
                    <a:latin typeface="Times New Roman" panose="02020603050405020304" pitchFamily="18" charset="0"/>
                    <a:ea typeface="宋体" panose="02010600030101010101" pitchFamily="2" charset="-122"/>
                  </a:rPr>
                  <a:t>pui</a:t>
                </a:r>
                <a:r>
                  <a:rPr lang="zh-CN" altLang="zh-CN" sz="2400" kern="100" dirty="0">
                    <a:solidFill>
                      <a:schemeClr val="tx1"/>
                    </a:solidFill>
                    <a:effectLst/>
                    <a:latin typeface="Times New Roman" panose="02020603050405020304" pitchFamily="18" charset="0"/>
                    <a:ea typeface="宋体" panose="02010600030101010101" pitchFamily="2" charset="-122"/>
                  </a:rPr>
                  <a:t>，拟合强度由</a:t>
                </a:r>
                <a:r>
                  <a:rPr lang="en-US" altLang="zh-CN" sz="2400" i="1" kern="100" dirty="0">
                    <a:solidFill>
                      <a:schemeClr val="tx1"/>
                    </a:solidFill>
                    <a:effectLst/>
                    <a:latin typeface="Times New Roman" panose="02020603050405020304" pitchFamily="18" charset="0"/>
                    <a:ea typeface="宋体" panose="02010600030101010101" pitchFamily="2" charset="-122"/>
                  </a:rPr>
                  <a:t>cui  </a:t>
                </a:r>
                <a:r>
                  <a:rPr lang="zh-CN" altLang="zh-CN" sz="2400" kern="100" dirty="0">
                    <a:solidFill>
                      <a:schemeClr val="tx1"/>
                    </a:solidFill>
                    <a:effectLst/>
                    <a:latin typeface="Times New Roman" panose="02020603050405020304" pitchFamily="18" charset="0"/>
                    <a:ea typeface="宋体" panose="02010600030101010101" pitchFamily="2" charset="-122"/>
                  </a:rPr>
                  <a:t>控制。并且对于</a:t>
                </a:r>
                <a:r>
                  <a:rPr lang="en-US" altLang="zh-CN" sz="2400" i="1" kern="100" dirty="0" err="1">
                    <a:solidFill>
                      <a:schemeClr val="tx1"/>
                    </a:solidFill>
                    <a:effectLst/>
                    <a:latin typeface="Times New Roman" panose="02020603050405020304" pitchFamily="18" charset="0"/>
                    <a:ea typeface="宋体" panose="02010600030101010101" pitchFamily="2" charset="-122"/>
                  </a:rPr>
                  <a:t>pui</a:t>
                </a:r>
                <a:r>
                  <a:rPr lang="en-US" altLang="zh-CN" sz="2400" i="1" kern="100" dirty="0">
                    <a:solidFill>
                      <a:schemeClr val="tx1"/>
                    </a:solidFill>
                    <a:effectLst/>
                    <a:latin typeface="Times New Roman" panose="02020603050405020304" pitchFamily="18" charset="0"/>
                    <a:ea typeface="宋体" panose="02010600030101010101" pitchFamily="2" charset="-122"/>
                  </a:rPr>
                  <a:t> </a:t>
                </a:r>
                <a:r>
                  <a:rPr lang="en-US" altLang="zh-CN" sz="2400" kern="100" dirty="0">
                    <a:solidFill>
                      <a:schemeClr val="tx1"/>
                    </a:solidFill>
                    <a:effectLst/>
                    <a:latin typeface="Times New Roman" panose="02020603050405020304" pitchFamily="18" charset="0"/>
                    <a:ea typeface="宋体" panose="02010600030101010101" pitchFamily="2" charset="-122"/>
                  </a:rPr>
                  <a:t>=0</a:t>
                </a:r>
                <a:r>
                  <a:rPr lang="zh-CN" altLang="zh-CN" sz="2400" kern="100" dirty="0">
                    <a:solidFill>
                      <a:schemeClr val="tx1"/>
                    </a:solidFill>
                    <a:effectLst/>
                    <a:latin typeface="Times New Roman" panose="02020603050405020304" pitchFamily="18" charset="0"/>
                    <a:ea typeface="宋体" panose="02010600030101010101" pitchFamily="2" charset="-122"/>
                  </a:rPr>
                  <a:t>的项也要拟合。目标函数中的第二项是正则项，用于保证数值计算稳定性以及防止过拟合。</a:t>
                </a:r>
              </a:p>
              <a:p>
                <a:pPr indent="2667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目标函数的求解仍然可以采用交替最小二乘法。具体如下：</a:t>
                </a:r>
              </a:p>
              <a:p>
                <a:pPr marL="342900" lvl="0" indent="-342900" algn="just">
                  <a:lnSpc>
                    <a:spcPct val="150000"/>
                  </a:lnSpc>
                  <a:buFont typeface="+mj-lt"/>
                  <a:buAutoNum type="arabicParenR"/>
                </a:pPr>
                <a:r>
                  <a:rPr lang="en-US" altLang="zh-CN" sz="2400" kern="100" dirty="0">
                    <a:solidFill>
                      <a:schemeClr val="tx1"/>
                    </a:solidFill>
                    <a:effectLst/>
                    <a:latin typeface="Times New Roman" panose="02020603050405020304" pitchFamily="18" charset="0"/>
                    <a:ea typeface="宋体" panose="02010600030101010101" pitchFamily="2" charset="-122"/>
                  </a:rPr>
                  <a:t>Y </a:t>
                </a:r>
                <a:r>
                  <a:rPr lang="zh-CN" altLang="zh-CN" sz="2400" kern="100" dirty="0">
                    <a:solidFill>
                      <a:schemeClr val="tx1"/>
                    </a:solidFill>
                    <a:effectLst/>
                    <a:latin typeface="Times New Roman" panose="02020603050405020304" pitchFamily="18" charset="0"/>
                    <a:ea typeface="宋体" panose="02010600030101010101" pitchFamily="2" charset="-122"/>
                  </a:rPr>
                  <a:t>固定为上一步迭代值或初始化值，优化</a:t>
                </a:r>
                <a:r>
                  <a:rPr lang="en-US" altLang="zh-CN" sz="2400" kern="100" dirty="0">
                    <a:solidFill>
                      <a:schemeClr val="tx1"/>
                    </a:solidFill>
                    <a:effectLst/>
                    <a:latin typeface="Times New Roman" panose="02020603050405020304" pitchFamily="18" charset="0"/>
                    <a:ea typeface="宋体" panose="02010600030101010101" pitchFamily="2" charset="-122"/>
                  </a:rPr>
                  <a:t>X </a:t>
                </a:r>
                <a:r>
                  <a:rPr lang="zh-CN" altLang="zh-CN" sz="2400" kern="100" dirty="0">
                    <a:solidFill>
                      <a:schemeClr val="tx1"/>
                    </a:solidFill>
                    <a:effectLst/>
                    <a:latin typeface="Times New Roman" panose="02020603050405020304" pitchFamily="18" charset="0"/>
                    <a:ea typeface="宋体" panose="02010600030101010101" pitchFamily="2" charset="-122"/>
                  </a:rPr>
                  <a:t>：</a:t>
                </a:r>
              </a:p>
              <a:p>
                <a:pPr indent="2286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此时，</a:t>
                </a:r>
                <a:r>
                  <a:rPr lang="en-US" altLang="zh-CN" sz="2400" kern="100" dirty="0">
                    <a:solidFill>
                      <a:schemeClr val="tx1"/>
                    </a:solidFill>
                    <a:effectLst/>
                    <a:latin typeface="Times New Roman" panose="02020603050405020304" pitchFamily="18" charset="0"/>
                    <a:ea typeface="宋体" panose="02010600030101010101" pitchFamily="2" charset="-122"/>
                  </a:rPr>
                  <a:t>Y </a:t>
                </a:r>
                <a:r>
                  <a:rPr lang="zh-CN" altLang="zh-CN" sz="2400" kern="100" dirty="0">
                    <a:solidFill>
                      <a:schemeClr val="tx1"/>
                    </a:solidFill>
                    <a:effectLst/>
                    <a:latin typeface="Times New Roman" panose="02020603050405020304" pitchFamily="18" charset="0"/>
                    <a:ea typeface="宋体" panose="02010600030101010101" pitchFamily="2" charset="-122"/>
                  </a:rPr>
                  <a:t>被当做常数处理，目标函数被分解为多个独立的子目标函数，每个子目标函数都是某个</a:t>
                </a:r>
                <a:r>
                  <a:rPr lang="en-US" altLang="zh-CN" sz="2400" kern="100" dirty="0">
                    <a:solidFill>
                      <a:schemeClr val="tx1"/>
                    </a:solidFill>
                    <a:effectLst/>
                    <a:latin typeface="Times New Roman" panose="02020603050405020304" pitchFamily="18" charset="0"/>
                    <a:ea typeface="宋体" panose="02010600030101010101" pitchFamily="2" charset="-122"/>
                  </a:rPr>
                  <a:t>xu </a:t>
                </a:r>
                <a:r>
                  <a:rPr lang="zh-CN" altLang="zh-CN" sz="2400" kern="100" dirty="0">
                    <a:solidFill>
                      <a:schemeClr val="tx1"/>
                    </a:solidFill>
                    <a:effectLst/>
                    <a:latin typeface="Times New Roman" panose="02020603050405020304" pitchFamily="18" charset="0"/>
                    <a:ea typeface="宋体" panose="02010600030101010101" pitchFamily="2" charset="-122"/>
                  </a:rPr>
                  <a:t>的函数。对于用户</a:t>
                </a:r>
                <a:r>
                  <a:rPr lang="en-US" altLang="zh-CN" sz="2400" kern="100" dirty="0">
                    <a:solidFill>
                      <a:schemeClr val="tx1"/>
                    </a:solidFill>
                    <a:effectLst/>
                    <a:latin typeface="Times New Roman" panose="02020603050405020304" pitchFamily="18" charset="0"/>
                    <a:ea typeface="宋体" panose="02010600030101010101" pitchFamily="2" charset="-122"/>
                  </a:rPr>
                  <a:t>u </a:t>
                </a:r>
                <a:r>
                  <a:rPr lang="zh-CN" altLang="zh-CN" sz="2400" kern="100" dirty="0">
                    <a:solidFill>
                      <a:schemeClr val="tx1"/>
                    </a:solidFill>
                    <a:effectLst/>
                    <a:latin typeface="Times New Roman" panose="02020603050405020304" pitchFamily="18" charset="0"/>
                    <a:ea typeface="宋体" panose="02010600030101010101" pitchFamily="2" charset="-122"/>
                  </a:rPr>
                  <a:t>，目标函数为：</a:t>
                </a:r>
              </a:p>
              <a:p>
                <a:pPr algn="just"/>
                <a14:m>
                  <m:oMathPara xmlns:m="http://schemas.openxmlformats.org/officeDocument/2006/math">
                    <m:oMathParaPr>
                      <m:jc m:val="centerGroup"/>
                    </m:oMathParaPr>
                    <m:oMath xmlns:m="http://schemas.openxmlformats.org/officeDocument/2006/math">
                      <m:limLow>
                        <m:limLowPr>
                          <m:ctrlPr>
                            <a:rPr lang="zh-CN" altLang="zh-CN" sz="2400" i="1" kern="100">
                              <a:solidFill>
                                <a:schemeClr val="tx1"/>
                              </a:solidFill>
                              <a:effectLst/>
                              <a:latin typeface="Cambria Math" panose="02040503050406030204" pitchFamily="18" charset="0"/>
                              <a:ea typeface="Cambria Math" panose="02040503050406030204" pitchFamily="18" charset="0"/>
                            </a:rPr>
                          </m:ctrlPr>
                        </m:limLowPr>
                        <m:e>
                          <m:r>
                            <a:rPr lang="en-US" altLang="zh-CN" sz="2400" i="1" kern="100">
                              <a:solidFill>
                                <a:schemeClr val="tx1"/>
                              </a:solidFill>
                              <a:effectLst/>
                              <a:latin typeface="Cambria Math" panose="02040503050406030204" pitchFamily="18" charset="0"/>
                              <a:ea typeface="宋体" panose="02010600030101010101" pitchFamily="2" charset="-122"/>
                            </a:rPr>
                            <m:t>𝑚𝑖𝑛</m:t>
                          </m:r>
                        </m:e>
                        <m:lim>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lim>
                      </m:limLow>
                      <m:r>
                        <a:rPr lang="en-US" altLang="zh-CN" sz="2400" i="1" kern="100">
                          <a:solidFill>
                            <a:schemeClr val="tx1"/>
                          </a:solidFill>
                          <a:effectLst/>
                          <a:latin typeface="Cambria Math" panose="02040503050406030204" pitchFamily="18" charset="0"/>
                          <a:ea typeface="宋体" panose="02010600030101010101" pitchFamily="2" charset="-122"/>
                        </a:rPr>
                        <m:t> </m:t>
                      </m:r>
                      <m:nary>
                        <m:naryPr>
                          <m:chr m:val="∑"/>
                          <m:limLoc m:val="undOvr"/>
                          <m:grow m:val="on"/>
                          <m:ctrlPr>
                            <a:rPr lang="zh-CN" altLang="zh-CN" sz="2400" i="1" kern="100">
                              <a:solidFill>
                                <a:schemeClr val="tx1"/>
                              </a:solidFill>
                              <a:effectLst/>
                              <a:latin typeface="Cambria Math" panose="02040503050406030204" pitchFamily="18" charset="0"/>
                              <a:ea typeface="Cambria Math" panose="02040503050406030204" pitchFamily="18" charset="0"/>
                            </a:rPr>
                          </m:ctrlPr>
                        </m:naryPr>
                        <m:sub>
                          <m:r>
                            <a:rPr lang="en-US" altLang="zh-CN" sz="2400" i="1" kern="100">
                              <a:solidFill>
                                <a:schemeClr val="tx1"/>
                              </a:solidFill>
                              <a:effectLst/>
                              <a:latin typeface="Cambria Math" panose="02040503050406030204" pitchFamily="18" charset="0"/>
                              <a:ea typeface="宋体" panose="02010600030101010101" pitchFamily="2" charset="-122"/>
                            </a:rPr>
                            <m:t>𝑖</m:t>
                          </m:r>
                          <m:r>
                            <a:rPr lang="en-US" altLang="zh-CN" sz="2400" i="1" kern="100">
                              <a:solidFill>
                                <a:schemeClr val="tx1"/>
                              </a:solidFill>
                              <a:effectLst/>
                              <a:latin typeface="Cambria Math" panose="02040503050406030204" pitchFamily="18" charset="0"/>
                              <a:ea typeface="宋体" panose="02010600030101010101" pitchFamily="2" charset="-122"/>
                            </a:rPr>
                            <m:t>=1</m:t>
                          </m:r>
                        </m:sub>
                        <m:sup>
                          <m:r>
                            <a:rPr lang="en-US" altLang="zh-CN" sz="2400" i="1" kern="100">
                              <a:solidFill>
                                <a:schemeClr val="tx1"/>
                              </a:solidFill>
                              <a:effectLst/>
                              <a:latin typeface="Cambria Math" panose="02040503050406030204" pitchFamily="18" charset="0"/>
                              <a:ea typeface="宋体" panose="02010600030101010101" pitchFamily="2" charset="-122"/>
                            </a:rPr>
                            <m:t>𝑀</m:t>
                          </m:r>
                        </m:sup>
                        <m:e>
                          <m:r>
                            <a:rPr lang="en-US" altLang="zh-CN" sz="2400" i="1" kern="100">
                              <a:solidFill>
                                <a:schemeClr val="tx1"/>
                              </a:solidFill>
                              <a:effectLst/>
                              <a:latin typeface="Cambria Math" panose="02040503050406030204" pitchFamily="18" charset="0"/>
                              <a:ea typeface="宋体" panose="02010600030101010101" pitchFamily="2" charset="-122"/>
                            </a:rPr>
                            <m:t> </m:t>
                          </m:r>
                        </m:e>
                      </m:nary>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𝑐</m:t>
                          </m:r>
                        </m:e>
                        <m:sub>
                          <m:r>
                            <a:rPr lang="en-US" altLang="zh-CN" sz="2400" i="1" kern="100">
                              <a:solidFill>
                                <a:schemeClr val="tx1"/>
                              </a:solidFill>
                              <a:effectLst/>
                              <a:latin typeface="Cambria Math" panose="02040503050406030204" pitchFamily="18" charset="0"/>
                              <a:ea typeface="宋体" panose="02010600030101010101" pitchFamily="2" charset="-122"/>
                            </a:rPr>
                            <m:t>𝑢𝑖</m:t>
                          </m:r>
                        </m:sub>
                      </m:sSub>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𝑝</m:t>
                                  </m:r>
                                </m:e>
                                <m:sub>
                                  <m:r>
                                    <a:rPr lang="en-US" altLang="zh-CN" sz="2400" i="1" kern="100">
                                      <a:solidFill>
                                        <a:schemeClr val="tx1"/>
                                      </a:solidFill>
                                      <a:effectLst/>
                                      <a:latin typeface="Cambria Math" panose="02040503050406030204" pitchFamily="18" charset="0"/>
                                      <a:ea typeface="宋体" panose="02010600030101010101" pitchFamily="2" charset="-122"/>
                                    </a:rPr>
                                    <m:t>𝑢𝑖</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up>
                                  <m:r>
                                    <a:rPr lang="en-US" altLang="zh-CN" sz="2400" i="1" kern="100">
                                      <a:solidFill>
                                        <a:schemeClr val="tx1"/>
                                      </a:solidFill>
                                      <a:effectLst/>
                                      <a:latin typeface="Cambria Math" panose="02040503050406030204" pitchFamily="18" charset="0"/>
                                      <a:ea typeface="宋体" panose="02010600030101010101" pitchFamily="2" charset="-122"/>
                                    </a:rPr>
                                    <m:t>𝑇</m:t>
                                  </m:r>
                                </m:sup>
                              </m:sSub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r>
                                    <a:rPr lang="en-US" altLang="zh-CN" sz="2400" i="1" kern="100">
                                      <a:solidFill>
                                        <a:schemeClr val="tx1"/>
                                      </a:solidFill>
                                      <a:effectLst/>
                                      <a:latin typeface="Cambria Math" panose="02040503050406030204" pitchFamily="18" charset="0"/>
                                      <a:ea typeface="宋体" panose="02010600030101010101" pitchFamily="2" charset="-122"/>
                                    </a:rPr>
                                    <m:t>𝑖</m:t>
                                  </m:r>
                                </m:sub>
                              </m:sSub>
                            </m:e>
                          </m:d>
                        </m:e>
                        <m:sup>
                          <m:r>
                            <a:rPr lang="en-US" altLang="zh-CN" sz="2400" i="1" kern="100">
                              <a:solidFill>
                                <a:schemeClr val="tx1"/>
                              </a:solidFill>
                              <a:effectLst/>
                              <a:latin typeface="Cambria Math" panose="02040503050406030204" pitchFamily="18" charset="0"/>
                              <a:ea typeface="宋体" panose="02010600030101010101" pitchFamily="2" charset="-122"/>
                            </a:rPr>
                            <m:t>2</m:t>
                          </m:r>
                        </m:sup>
                      </m:sSup>
                      <m:r>
                        <a:rPr lang="en-US" altLang="zh-CN" sz="2400" i="1" kern="100">
                          <a:solidFill>
                            <a:schemeClr val="tx1"/>
                          </a:solidFill>
                          <a:effectLst/>
                          <a:latin typeface="Cambria Math" panose="02040503050406030204" pitchFamily="18" charset="0"/>
                          <a:ea typeface="宋体" panose="02010600030101010101" pitchFamily="2" charset="-122"/>
                        </a:rPr>
                        <m:t>+</m:t>
                      </m:r>
                      <m:r>
                        <a:rPr lang="en-US" altLang="zh-CN" sz="2400" i="1" kern="100">
                          <a:solidFill>
                            <a:schemeClr val="tx1"/>
                          </a:solidFill>
                          <a:effectLst/>
                          <a:latin typeface="Cambria Math" panose="02040503050406030204" pitchFamily="18" charset="0"/>
                          <a:ea typeface="宋体" panose="02010600030101010101" pitchFamily="2" charset="-122"/>
                        </a:rPr>
                        <m:t>𝜆</m:t>
                      </m:r>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e>
                          </m:d>
                        </m:e>
                        <m:sub>
                          <m:r>
                            <a:rPr lang="en-US" altLang="zh-CN" sz="2400" i="1" kern="100">
                              <a:solidFill>
                                <a:schemeClr val="tx1"/>
                              </a:solidFill>
                              <a:effectLst/>
                              <a:latin typeface="Cambria Math" panose="02040503050406030204" pitchFamily="18" charset="0"/>
                              <a:ea typeface="宋体" panose="02010600030101010101" pitchFamily="2" charset="-122"/>
                            </a:rPr>
                            <m:t>2</m:t>
                          </m:r>
                        </m:sub>
                        <m:sup>
                          <m:r>
                            <a:rPr lang="en-US" altLang="zh-CN" sz="2400" i="1" kern="100">
                              <a:solidFill>
                                <a:schemeClr val="tx1"/>
                              </a:solidFill>
                              <a:effectLst/>
                              <a:latin typeface="Cambria Math" panose="02040503050406030204" pitchFamily="18" charset="0"/>
                              <a:ea typeface="宋体" panose="02010600030101010101" pitchFamily="2" charset="-122"/>
                            </a:rPr>
                            <m:t>2</m:t>
                          </m:r>
                        </m:sup>
                      </m:sSubSup>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把这个目标函数化为矩阵形式，得</a:t>
                </a:r>
              </a:p>
              <a:p>
                <a:pPr algn="just"/>
                <a14:m>
                  <m:oMathPara xmlns:m="http://schemas.openxmlformats.org/officeDocument/2006/math">
                    <m:oMathParaPr>
                      <m:jc m:val="centerGroup"/>
                    </m:oMathParaPr>
                    <m:oMath xmlns:m="http://schemas.openxmlformats.org/officeDocument/2006/math">
                      <m:r>
                        <a:rPr lang="en-US" altLang="zh-CN" sz="2400" i="1" kern="100">
                          <a:solidFill>
                            <a:schemeClr val="tx1"/>
                          </a:solidFill>
                          <a:effectLst/>
                          <a:latin typeface="Cambria Math" panose="02040503050406030204" pitchFamily="18" charset="0"/>
                          <a:ea typeface="宋体" panose="02010600030101010101" pitchFamily="2" charset="-122"/>
                        </a:rPr>
                        <m:t>𝐽</m:t>
                      </m:r>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e>
                      </m:d>
                      <m:r>
                        <a:rPr lang="en-US" altLang="zh-CN" sz="2400" i="1" kern="100">
                          <a:solidFill>
                            <a:schemeClr val="tx1"/>
                          </a:solidFill>
                          <a:effectLst/>
                          <a:latin typeface="Cambria Math" panose="02040503050406030204" pitchFamily="18" charset="0"/>
                          <a:ea typeface="宋体" panose="02010600030101010101" pitchFamily="2" charset="-122"/>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𝑃</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r>
                                    <a:rPr lang="en-US" altLang="zh-CN" sz="2400" i="1" kern="100">
                                      <a:solidFill>
                                        <a:schemeClr val="tx1"/>
                                      </a:solidFill>
                                      <a:effectLst/>
                                      <a:latin typeface="Cambria Math" panose="02040503050406030204" pitchFamily="18" charset="0"/>
                                      <a:ea typeface="宋体" panose="02010600030101010101" pitchFamily="2" charset="-122"/>
                                    </a:rPr>
                                    <m:t>𝑌</m:t>
                                  </m:r>
                                </m:e>
                                <m:sup>
                                  <m:r>
                                    <a:rPr lang="en-US" altLang="zh-CN" sz="2400" i="1" kern="100">
                                      <a:solidFill>
                                        <a:schemeClr val="tx1"/>
                                      </a:solidFill>
                                      <a:effectLst/>
                                      <a:latin typeface="Cambria Math" panose="02040503050406030204" pitchFamily="18" charset="0"/>
                                      <a:ea typeface="宋体" panose="02010600030101010101" pitchFamily="2" charset="-122"/>
                                    </a:rPr>
                                    <m:t>𝑇</m:t>
                                  </m:r>
                                </m:sup>
                              </m:s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e>
                          </m:d>
                        </m:e>
                        <m:sup>
                          <m:r>
                            <a:rPr lang="en-US" altLang="zh-CN" sz="2400" i="1" kern="100">
                              <a:solidFill>
                                <a:schemeClr val="tx1"/>
                              </a:solidFill>
                              <a:effectLst/>
                              <a:latin typeface="Cambria Math" panose="02040503050406030204" pitchFamily="18" charset="0"/>
                              <a:ea typeface="宋体" panose="02010600030101010101" pitchFamily="2" charset="-122"/>
                            </a:rPr>
                            <m:t>𝑇</m:t>
                          </m:r>
                        </m:sup>
                      </m:s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m:rPr>
                              <m:sty m:val="p"/>
                            </m:rPr>
                            <a:rPr lang="en-US" altLang="zh-CN" sz="2400" kern="100">
                              <a:solidFill>
                                <a:schemeClr val="tx1"/>
                              </a:solidFill>
                              <a:effectLst/>
                              <a:latin typeface="Cambria Math" panose="02040503050406030204" pitchFamily="18" charset="0"/>
                              <a:ea typeface="宋体" panose="02010600030101010101" pitchFamily="2" charset="-122"/>
                            </a:rPr>
                            <m:t>Λ</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𝑃</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r>
                                <a:rPr lang="en-US" altLang="zh-CN" sz="2400" i="1" kern="100">
                                  <a:solidFill>
                                    <a:schemeClr val="tx1"/>
                                  </a:solidFill>
                                  <a:effectLst/>
                                  <a:latin typeface="Cambria Math" panose="02040503050406030204" pitchFamily="18" charset="0"/>
                                  <a:ea typeface="宋体" panose="02010600030101010101" pitchFamily="2" charset="-122"/>
                                </a:rPr>
                                <m:t>𝑌</m:t>
                              </m:r>
                            </m:e>
                            <m:sup>
                              <m:r>
                                <a:rPr lang="en-US" altLang="zh-CN" sz="2400" i="1" kern="100">
                                  <a:solidFill>
                                    <a:schemeClr val="tx1"/>
                                  </a:solidFill>
                                  <a:effectLst/>
                                  <a:latin typeface="Cambria Math" panose="02040503050406030204" pitchFamily="18" charset="0"/>
                                  <a:ea typeface="宋体" panose="02010600030101010101" pitchFamily="2" charset="-122"/>
                                </a:rPr>
                                <m:t>𝑇</m:t>
                              </m:r>
                            </m:sup>
                          </m:s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e>
                      </m:d>
                      <m:r>
                        <a:rPr lang="en-US" altLang="zh-CN" sz="2400" i="1" kern="100">
                          <a:solidFill>
                            <a:schemeClr val="tx1"/>
                          </a:solidFill>
                          <a:effectLst/>
                          <a:latin typeface="Cambria Math" panose="02040503050406030204" pitchFamily="18" charset="0"/>
                          <a:ea typeface="宋体" panose="02010600030101010101" pitchFamily="2" charset="-122"/>
                        </a:rPr>
                        <m:t>+</m:t>
                      </m:r>
                      <m:r>
                        <a:rPr lang="en-US" altLang="zh-CN" sz="2400" i="1" kern="100">
                          <a:solidFill>
                            <a:schemeClr val="tx1"/>
                          </a:solidFill>
                          <a:effectLst/>
                          <a:latin typeface="Cambria Math" panose="02040503050406030204" pitchFamily="18" charset="0"/>
                          <a:ea typeface="宋体" panose="02010600030101010101" pitchFamily="2" charset="-122"/>
                        </a:rPr>
                        <m:t>𝜆</m:t>
                      </m:r>
                      <m:sSubSup>
                        <m:sSubSupPr>
                          <m:ctrlPr>
                            <a:rPr lang="zh-CN" altLang="zh-CN" sz="2400" i="1" kern="100">
                              <a:solidFill>
                                <a:schemeClr val="tx1"/>
                              </a:solidFill>
                              <a:effectLst/>
                              <a:latin typeface="Cambria Math" panose="02040503050406030204" pitchFamily="18" charset="0"/>
                              <a:ea typeface="Cambria Math" panose="02040503050406030204" pitchFamily="18" charset="0"/>
                            </a:rPr>
                          </m:ctrlPr>
                        </m:sSubSup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up>
                          <m:r>
                            <a:rPr lang="en-US" altLang="zh-CN" sz="2400" i="1" kern="100">
                              <a:solidFill>
                                <a:schemeClr val="tx1"/>
                              </a:solidFill>
                              <a:effectLst/>
                              <a:latin typeface="Cambria Math" panose="02040503050406030204" pitchFamily="18" charset="0"/>
                              <a:ea typeface="宋体" panose="02010600030101010101" pitchFamily="2" charset="-122"/>
                            </a:rPr>
                            <m:t>𝑇</m:t>
                          </m:r>
                        </m:sup>
                      </m:sSubSup>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其中：</a:t>
                </a:r>
              </a:p>
              <a:p>
                <a:pPr algn="just"/>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𝑃</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𝑝</m:t>
                                  </m:r>
                                </m:e>
                                <m:sub>
                                  <m:r>
                                    <a:rPr lang="en-US" altLang="zh-CN" sz="2400" i="1" kern="100">
                                      <a:solidFill>
                                        <a:schemeClr val="tx1"/>
                                      </a:solidFill>
                                      <a:effectLst/>
                                      <a:latin typeface="Cambria Math" panose="02040503050406030204" pitchFamily="18" charset="0"/>
                                      <a:ea typeface="宋体" panose="02010600030101010101" pitchFamily="2" charset="-122"/>
                                    </a:rPr>
                                    <m:t>𝑢</m:t>
                                  </m:r>
                                  <m:r>
                                    <a:rPr lang="en-US" altLang="zh-CN" sz="2400" i="1" kern="100">
                                      <a:solidFill>
                                        <a:schemeClr val="tx1"/>
                                      </a:solidFill>
                                      <a:effectLst/>
                                      <a:latin typeface="Cambria Math" panose="02040503050406030204" pitchFamily="18" charset="0"/>
                                      <a:ea typeface="宋体" panose="02010600030101010101" pitchFamily="2" charset="-122"/>
                                    </a:rPr>
                                    <m:t>1</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𝑝</m:t>
                                  </m:r>
                                </m:e>
                                <m:sub>
                                  <m:r>
                                    <a:rPr lang="en-US" altLang="zh-CN" sz="2400" i="1" kern="100">
                                      <a:solidFill>
                                        <a:schemeClr val="tx1"/>
                                      </a:solidFill>
                                      <a:effectLst/>
                                      <a:latin typeface="Cambria Math" panose="02040503050406030204" pitchFamily="18" charset="0"/>
                                      <a:ea typeface="宋体" panose="02010600030101010101" pitchFamily="2" charset="-122"/>
                                    </a:rPr>
                                    <m:t>𝑢𝑀</m:t>
                                  </m:r>
                                </m:sub>
                              </m:sSub>
                            </m:e>
                          </m:d>
                        </m:e>
                        <m:sup>
                          <m:r>
                            <a:rPr lang="en-US" altLang="zh-CN" sz="2400" i="1" kern="100">
                              <a:solidFill>
                                <a:schemeClr val="tx1"/>
                              </a:solidFill>
                              <a:effectLst/>
                              <a:latin typeface="Cambria Math" panose="02040503050406030204" pitchFamily="18" charset="0"/>
                              <a:ea typeface="宋体" panose="02010600030101010101" pitchFamily="2" charset="-122"/>
                            </a:rPr>
                            <m:t>𝑇</m:t>
                          </m:r>
                        </m:sup>
                      </m:sSup>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mc:Choice>
        <mc:Fallback xmlns="">
          <p:sp>
            <p:nvSpPr>
              <p:cNvPr id="4" name="文本占位符 3">
                <a:extLst>
                  <a:ext uri="{FF2B5EF4-FFF2-40B4-BE49-F238E27FC236}">
                    <a16:creationId xmlns:a16="http://schemas.microsoft.com/office/drawing/2014/main" id="{B7F85494-F11A-38B5-4E3C-B1C5F65DC14D}"/>
                  </a:ext>
                </a:extLst>
              </p:cNvPr>
              <p:cNvSpPr>
                <a:spLocks noGrp="1" noRot="1" noChangeAspect="1" noMove="1" noResize="1" noEditPoints="1" noAdjustHandles="1" noChangeArrowheads="1" noChangeShapeType="1" noTextEdit="1"/>
              </p:cNvSpPr>
              <p:nvPr>
                <p:ph type="body" sz="quarter" idx="1"/>
              </p:nvPr>
            </p:nvSpPr>
            <p:spPr>
              <a:xfrm>
                <a:off x="1428750" y="2024149"/>
                <a:ext cx="21526500" cy="11691851"/>
              </a:xfrm>
              <a:blipFill>
                <a:blip r:embed="rId2"/>
                <a:stretch>
                  <a:fillRect l="-708" r="-5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500096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Autofit/>
              </a:bodyPr>
              <a:lstStyle/>
              <a:p>
                <a:pPr algn="just">
                  <a:lnSpc>
                    <a:spcPct val="173000"/>
                  </a:lnSpc>
                  <a:spcBef>
                    <a:spcPts val="1300"/>
                  </a:spcBef>
                  <a:spcAft>
                    <a:spcPts val="1300"/>
                  </a:spcAft>
                </a:pPr>
                <a:r>
                  <a:rPr lang="en-US" altLang="zh-CN" sz="2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 </a:t>
                </a:r>
                <a:r>
                  <a:rPr lang="zh-CN" altLang="zh-CN" sz="2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矩阵分解模型</a:t>
                </a:r>
                <a:endParaRPr lang="zh-CN" altLang="zh-CN" sz="2800"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0" kern="100" dirty="0">
                    <a:solidFill>
                      <a:schemeClr val="tx1"/>
                    </a:solidFill>
                    <a:effectLst/>
                    <a:latin typeface="Times New Roman" panose="02020603050405020304" pitchFamily="18" charset="0"/>
                    <a:ea typeface="宋体" panose="02010600030101010101" pitchFamily="2" charset="-122"/>
                  </a:rPr>
                  <a:t>2.2.4</a:t>
                </a:r>
                <a:r>
                  <a:rPr lang="zh-CN" altLang="zh-CN" sz="2800" b="0" kern="100" dirty="0">
                    <a:solidFill>
                      <a:schemeClr val="tx1"/>
                    </a:solidFill>
                    <a:effectLst/>
                    <a:latin typeface="Times New Roman" panose="02020603050405020304" pitchFamily="18" charset="0"/>
                    <a:ea typeface="宋体" panose="02010600030101010101" pitchFamily="2" charset="-122"/>
                  </a:rPr>
                  <a:t>隐式矩阵分解求解方法</a:t>
                </a:r>
                <a:endParaRPr lang="zh-CN" altLang="zh-CN" sz="2800" b="1"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为用户</a:t>
                </a:r>
                <a:r>
                  <a:rPr lang="en-US" altLang="zh-CN" sz="2400" i="1" kern="100" dirty="0">
                    <a:solidFill>
                      <a:schemeClr val="tx1"/>
                    </a:solidFill>
                    <a:effectLst/>
                    <a:latin typeface="Times New Roman" panose="02020603050405020304" pitchFamily="18" charset="0"/>
                    <a:ea typeface="宋体" panose="02010600030101010101" pitchFamily="2" charset="-122"/>
                  </a:rPr>
                  <a:t>u </a:t>
                </a:r>
                <a:r>
                  <a:rPr lang="zh-CN" altLang="zh-CN" sz="2400" kern="100" dirty="0">
                    <a:solidFill>
                      <a:schemeClr val="tx1"/>
                    </a:solidFill>
                    <a:effectLst/>
                    <a:latin typeface="Times New Roman" panose="02020603050405020304" pitchFamily="18" charset="0"/>
                    <a:ea typeface="宋体" panose="02010600030101010101" pitchFamily="2" charset="-122"/>
                  </a:rPr>
                  <a:t>对每个物品的偏好构成的列向量 </a:t>
                </a:r>
              </a:p>
              <a:p>
                <a:pPr algn="just"/>
                <a14:m>
                  <m:oMathPara xmlns:m="http://schemas.openxmlformats.org/officeDocument/2006/math">
                    <m:oMathParaPr>
                      <m:jc m:val="centerGroup"/>
                    </m:oMathParaPr>
                    <m:oMath xmlns:m="http://schemas.openxmlformats.org/officeDocument/2006/math">
                      <m:r>
                        <a:rPr lang="en-US" altLang="zh-CN" sz="2400" i="1" kern="100">
                          <a:solidFill>
                            <a:schemeClr val="tx1"/>
                          </a:solidFill>
                          <a:effectLst/>
                          <a:latin typeface="Cambria Math" panose="02040503050406030204" pitchFamily="18" charset="0"/>
                          <a:ea typeface="宋体" panose="02010600030101010101" pitchFamily="2" charset="-122"/>
                        </a:rPr>
                        <m:t>𝑌</m:t>
                      </m:r>
                      <m:r>
                        <a:rPr lang="en-US" altLang="zh-CN" sz="2400"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r>
                                <a:rPr lang="en-US" altLang="zh-CN" sz="2400" i="1" kern="100">
                                  <a:solidFill>
                                    <a:schemeClr val="tx1"/>
                                  </a:solidFill>
                                  <a:effectLst/>
                                  <a:latin typeface="Cambria Math" panose="02040503050406030204" pitchFamily="18" charset="0"/>
                                  <a:ea typeface="宋体" panose="02010600030101010101" pitchFamily="2" charset="-122"/>
                                </a:rPr>
                                <m:t>1</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r>
                                <a:rPr lang="en-US" altLang="zh-CN" sz="2400" i="1" kern="100">
                                  <a:solidFill>
                                    <a:schemeClr val="tx1"/>
                                  </a:solidFill>
                                  <a:effectLst/>
                                  <a:latin typeface="Cambria Math" panose="02040503050406030204" pitchFamily="18" charset="0"/>
                                  <a:ea typeface="宋体" panose="02010600030101010101" pitchFamily="2" charset="-122"/>
                                </a:rPr>
                                <m:t>2</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r>
                                <a:rPr lang="en-US" altLang="zh-CN" sz="2400" i="1" kern="100">
                                  <a:solidFill>
                                    <a:schemeClr val="tx1"/>
                                  </a:solidFill>
                                  <a:effectLst/>
                                  <a:latin typeface="Cambria Math" panose="02040503050406030204" pitchFamily="18" charset="0"/>
                                  <a:ea typeface="宋体" panose="02010600030101010101" pitchFamily="2" charset="-122"/>
                                </a:rPr>
                                <m:t>𝑀</m:t>
                              </m:r>
                            </m:sub>
                          </m:sSub>
                        </m:e>
                      </m:d>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表示所有物品向量构成的矩阵，</a:t>
                </a:r>
                <a:r>
                  <a:rPr lang="en-US" altLang="zh-CN" sz="2400" i="1" kern="100" dirty="0" err="1">
                    <a:solidFill>
                      <a:schemeClr val="tx1"/>
                    </a:solidFill>
                    <a:effectLst/>
                    <a:latin typeface="Times New Roman" panose="02020603050405020304" pitchFamily="18" charset="0"/>
                    <a:ea typeface="宋体" panose="02010600030101010101" pitchFamily="2" charset="-122"/>
                  </a:rPr>
                  <a:t>Λu</a:t>
                </a:r>
                <a:r>
                  <a:rPr lang="en-US" altLang="zh-CN" sz="2400" i="1"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为用户</a:t>
                </a:r>
                <a:r>
                  <a:rPr lang="en-US" altLang="zh-CN" sz="2400" i="1" kern="100" dirty="0">
                    <a:solidFill>
                      <a:schemeClr val="tx1"/>
                    </a:solidFill>
                    <a:effectLst/>
                    <a:latin typeface="Times New Roman" panose="02020603050405020304" pitchFamily="18" charset="0"/>
                    <a:ea typeface="宋体" panose="02010600030101010101" pitchFamily="2" charset="-122"/>
                  </a:rPr>
                  <a:t>u </a:t>
                </a:r>
                <a:r>
                  <a:rPr lang="zh-CN" altLang="zh-CN" sz="2400" kern="100" dirty="0">
                    <a:solidFill>
                      <a:schemeClr val="tx1"/>
                    </a:solidFill>
                    <a:effectLst/>
                    <a:latin typeface="Times New Roman" panose="02020603050405020304" pitchFamily="18" charset="0"/>
                    <a:ea typeface="宋体" panose="02010600030101010101" pitchFamily="2" charset="-122"/>
                  </a:rPr>
                  <a:t>对所有物品的置信度</a:t>
                </a:r>
                <a:r>
                  <a:rPr lang="en-US" altLang="zh-CN" sz="2400" i="1" kern="100" dirty="0">
                    <a:solidFill>
                      <a:schemeClr val="tx1"/>
                    </a:solidFill>
                    <a:effectLst/>
                    <a:latin typeface="Times New Roman" panose="02020603050405020304" pitchFamily="18" charset="0"/>
                    <a:ea typeface="宋体" panose="02010600030101010101" pitchFamily="2" charset="-122"/>
                  </a:rPr>
                  <a:t>cui </a:t>
                </a:r>
                <a:r>
                  <a:rPr lang="zh-CN" altLang="zh-CN" sz="2400" kern="100" dirty="0">
                    <a:solidFill>
                      <a:schemeClr val="tx1"/>
                    </a:solidFill>
                    <a:effectLst/>
                    <a:latin typeface="Times New Roman" panose="02020603050405020304" pitchFamily="18" charset="0"/>
                    <a:ea typeface="宋体" panose="02010600030101010101" pitchFamily="2" charset="-122"/>
                  </a:rPr>
                  <a:t>构成的对角阵，即：</a:t>
                </a:r>
              </a:p>
              <a:p>
                <a:pPr algn="just"/>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m:rPr>
                              <m:sty m:val="p"/>
                            </m:rPr>
                            <a:rPr lang="en-US" altLang="zh-CN" sz="2400" kern="100">
                              <a:solidFill>
                                <a:schemeClr val="tx1"/>
                              </a:solidFill>
                              <a:effectLst/>
                              <a:latin typeface="Cambria Math" panose="02040503050406030204" pitchFamily="18" charset="0"/>
                              <a:ea typeface="宋体" panose="02010600030101010101" pitchFamily="2" charset="-122"/>
                            </a:rPr>
                            <m:t>Λ</m:t>
                          </m:r>
                        </m:e>
                        <m:sub>
                          <m:r>
                            <a:rPr lang="en-US" altLang="zh-CN" sz="2400" i="1" kern="100">
                              <a:solidFill>
                                <a:schemeClr val="tx1"/>
                              </a:solidFill>
                              <a:effectLst/>
                              <a:latin typeface="Cambria Math" panose="02040503050406030204" pitchFamily="18" charset="0"/>
                              <a:ea typeface="宋体" panose="02010600030101010101" pitchFamily="2" charset="-122"/>
                            </a:rPr>
                            <m:t>𝑢</m:t>
                          </m:r>
                        </m:sub>
                      </m:sSub>
                      <m:r>
                        <a:rPr lang="en-US" altLang="zh-CN" sz="2400" i="1" kern="100">
                          <a:solidFill>
                            <a:schemeClr val="tx1"/>
                          </a:solidFill>
                          <a:effectLst/>
                          <a:latin typeface="Cambria Math" panose="02040503050406030204" pitchFamily="18" charset="0"/>
                          <a:ea typeface="宋体" panose="02010600030101010101" pitchFamily="2" charset="-122"/>
                        </a:rPr>
                        <m:t>=</m:t>
                      </m:r>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eqArr>
                            <m:eqArrPr>
                              <m:ctrlPr>
                                <a:rPr lang="zh-CN" altLang="zh-CN" sz="2400" i="1" kern="100">
                                  <a:solidFill>
                                    <a:schemeClr val="tx1"/>
                                  </a:solidFill>
                                  <a:effectLst/>
                                  <a:latin typeface="Cambria Math" panose="02040503050406030204" pitchFamily="18" charset="0"/>
                                  <a:ea typeface="Cambria Math" panose="02040503050406030204" pitchFamily="18" charset="0"/>
                                </a:rPr>
                              </m:ctrlPr>
                            </m:eqArrPr>
                            <m:e>
                              <m:r>
                                <a:rPr lang="en-US" altLang="zh-CN" sz="2400" i="1" kern="100">
                                  <a:solidFill>
                                    <a:schemeClr val="tx1"/>
                                  </a:solidFill>
                                  <a:effectLst/>
                                  <a:latin typeface="Cambria Math" panose="02040503050406030204" pitchFamily="18" charset="0"/>
                                  <a:ea typeface="宋体" panose="02010600030101010101" pitchFamily="2" charset="-122"/>
                                </a:rPr>
                                <m:t>&amp;</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𝑐</m:t>
                                  </m:r>
                                </m:e>
                                <m:sub>
                                  <m:r>
                                    <a:rPr lang="en-US" altLang="zh-CN" sz="2400" i="1" kern="100">
                                      <a:solidFill>
                                        <a:schemeClr val="tx1"/>
                                      </a:solidFill>
                                      <a:effectLst/>
                                      <a:latin typeface="Cambria Math" panose="02040503050406030204" pitchFamily="18" charset="0"/>
                                      <a:ea typeface="宋体" panose="02010600030101010101" pitchFamily="2" charset="-122"/>
                                    </a:rPr>
                                    <m:t>𝑢</m:t>
                                  </m:r>
                                  <m:r>
                                    <a:rPr lang="en-US" altLang="zh-CN" sz="2400" i="1" kern="100">
                                      <a:solidFill>
                                        <a:schemeClr val="tx1"/>
                                      </a:solidFill>
                                      <a:effectLst/>
                                      <a:latin typeface="Cambria Math" panose="02040503050406030204" pitchFamily="18" charset="0"/>
                                      <a:ea typeface="宋体" panose="02010600030101010101" pitchFamily="2" charset="-122"/>
                                    </a:rPr>
                                    <m:t>1</m:t>
                                  </m:r>
                                </m:sub>
                              </m:sSub>
                              <m:r>
                                <a:rPr lang="en-US" altLang="zh-CN" sz="2400" i="1" kern="100">
                                  <a:solidFill>
                                    <a:schemeClr val="tx1"/>
                                  </a:solidFill>
                                  <a:effectLst/>
                                  <a:latin typeface="Cambria Math" panose="02040503050406030204" pitchFamily="18" charset="0"/>
                                  <a:ea typeface="宋体" panose="02010600030101010101" pitchFamily="2" charset="-122"/>
                                </a:rPr>
                                <m:t>    &amp;&amp;    &amp;&amp;</m:t>
                              </m:r>
                            </m:e>
                            <m:e>
                              <m:r>
                                <a:rPr lang="en-US" altLang="zh-CN" sz="2400" i="1" kern="100">
                                  <a:solidFill>
                                    <a:schemeClr val="tx1"/>
                                  </a:solidFill>
                                  <a:effectLst/>
                                  <a:latin typeface="Cambria Math" panose="02040503050406030204" pitchFamily="18" charset="0"/>
                                  <a:ea typeface="宋体" panose="02010600030101010101" pitchFamily="2" charset="-122"/>
                                </a:rPr>
                                <m:t>&amp;    &amp;&amp;⋱    &amp;&amp;</m:t>
                              </m:r>
                            </m:e>
                            <m:e>
                              <m:r>
                                <a:rPr lang="en-US" altLang="zh-CN" sz="2400" i="1" kern="100">
                                  <a:solidFill>
                                    <a:schemeClr val="tx1"/>
                                  </a:solidFill>
                                  <a:effectLst/>
                                  <a:latin typeface="Cambria Math" panose="02040503050406030204" pitchFamily="18" charset="0"/>
                                  <a:ea typeface="宋体" panose="02010600030101010101" pitchFamily="2" charset="-122"/>
                                </a:rPr>
                                <m:t>&amp;    &amp;&amp;    &amp;&amp;</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𝑐</m:t>
                                  </m:r>
                                </m:e>
                                <m:sub>
                                  <m:r>
                                    <a:rPr lang="en-US" altLang="zh-CN" sz="2400" i="1" kern="100">
                                      <a:solidFill>
                                        <a:schemeClr val="tx1"/>
                                      </a:solidFill>
                                      <a:effectLst/>
                                      <a:latin typeface="Cambria Math" panose="02040503050406030204" pitchFamily="18" charset="0"/>
                                      <a:ea typeface="宋体" panose="02010600030101010101" pitchFamily="2" charset="-122"/>
                                    </a:rPr>
                                    <m:t>𝑢𝑀</m:t>
                                  </m:r>
                                </m:sub>
                              </m:sSub>
                            </m:e>
                          </m:eqArr>
                        </m:e>
                      </m:d>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对目标函数</a:t>
                </a:r>
                <a:r>
                  <a:rPr lang="en-US" altLang="zh-CN" sz="2400" i="1" kern="100" dirty="0">
                    <a:solidFill>
                      <a:schemeClr val="tx1"/>
                    </a:solidFill>
                    <a:effectLst/>
                    <a:latin typeface="Times New Roman" panose="02020603050405020304" pitchFamily="18" charset="0"/>
                    <a:ea typeface="宋体" panose="02010600030101010101" pitchFamily="2" charset="-122"/>
                  </a:rPr>
                  <a:t>J </a:t>
                </a:r>
                <a:r>
                  <a:rPr lang="zh-CN" altLang="zh-CN" sz="2400" kern="100" dirty="0">
                    <a:solidFill>
                      <a:schemeClr val="tx1"/>
                    </a:solidFill>
                    <a:effectLst/>
                    <a:latin typeface="Times New Roman" panose="02020603050405020304" pitchFamily="18" charset="0"/>
                    <a:ea typeface="宋体" panose="02010600030101010101" pitchFamily="2" charset="-122"/>
                  </a:rPr>
                  <a:t>关于</a:t>
                </a:r>
                <a:r>
                  <a:rPr lang="en-US" altLang="zh-CN" sz="2400" i="1" kern="100" dirty="0">
                    <a:solidFill>
                      <a:schemeClr val="tx1"/>
                    </a:solidFill>
                    <a:effectLst/>
                    <a:latin typeface="Times New Roman" panose="02020603050405020304" pitchFamily="18" charset="0"/>
                    <a:ea typeface="宋体" panose="02010600030101010101" pitchFamily="2" charset="-122"/>
                  </a:rPr>
                  <a:t>xu </a:t>
                </a:r>
                <a:r>
                  <a:rPr lang="zh-CN" altLang="zh-CN" sz="2400" kern="100" dirty="0">
                    <a:solidFill>
                      <a:schemeClr val="tx1"/>
                    </a:solidFill>
                    <a:effectLst/>
                    <a:latin typeface="Times New Roman" panose="02020603050405020304" pitchFamily="18" charset="0"/>
                    <a:ea typeface="宋体" panose="02010600030101010101" pitchFamily="2" charset="-122"/>
                  </a:rPr>
                  <a:t>求梯度，并令梯度为零，得：</a:t>
                </a:r>
              </a:p>
              <a:p>
                <a:pPr algn="just"/>
                <a14:m>
                  <m:oMathPara xmlns:m="http://schemas.openxmlformats.org/officeDocument/2006/math">
                    <m:oMathParaPr>
                      <m:jc m:val="centerGroup"/>
                    </m:oMathParaPr>
                    <m:oMath xmlns:m="http://schemas.openxmlformats.org/officeDocument/2006/math">
                      <m:f>
                        <m:f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sz="2400"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𝐽</m:t>
                          </m:r>
                          <m:d>
                            <m:d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𝑥</m:t>
                                  </m:r>
                                </m:e>
                                <m: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𝑢</m:t>
                                  </m:r>
                                </m:sub>
                              </m:sSub>
                            </m:e>
                          </m:d>
                        </m:num>
                        <m:den>
                          <m:r>
                            <a:rPr lang="en-US" altLang="zh-CN" sz="2400"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𝑥</m:t>
                              </m:r>
                            </m:e>
                            <m: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𝑢</m:t>
                              </m:r>
                            </m:sub>
                          </m:sSub>
                        </m:den>
                      </m:f>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=−2</m:t>
                      </m:r>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𝑌</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zh-CN" sz="2400"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Λ</m:t>
                          </m:r>
                        </m:e>
                        <m: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𝑢</m:t>
                          </m:r>
                        </m:sub>
                      </m:sSub>
                      <m:d>
                        <m:d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𝑃</m:t>
                              </m:r>
                            </m:e>
                            <m: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𝑢</m:t>
                              </m:r>
                            </m:sub>
                          </m:s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𝑌</m:t>
                              </m:r>
                            </m:e>
                            <m:sup>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𝑇</m:t>
                              </m:r>
                            </m:sup>
                          </m:sSup>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𝑥</m:t>
                              </m:r>
                            </m:e>
                            <m: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𝑢</m:t>
                              </m:r>
                            </m:sub>
                          </m:sSub>
                        </m:e>
                      </m:d>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+2</m:t>
                      </m:r>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𝜆</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𝑥</m:t>
                          </m:r>
                        </m:e>
                        <m: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𝑢</m:t>
                          </m:r>
                        </m:sub>
                      </m:s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=0</m:t>
                      </m:r>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解这个线性方程组，可得到</a:t>
                </a:r>
                <a:r>
                  <a:rPr lang="en-US" altLang="zh-CN" sz="2400" i="1" kern="100" dirty="0">
                    <a:solidFill>
                      <a:schemeClr val="tx1"/>
                    </a:solidFill>
                    <a:effectLst/>
                    <a:latin typeface="Times New Roman" panose="02020603050405020304" pitchFamily="18" charset="0"/>
                    <a:ea typeface="宋体" panose="02010600030101010101" pitchFamily="2" charset="-122"/>
                  </a:rPr>
                  <a:t>xu </a:t>
                </a:r>
                <a:r>
                  <a:rPr lang="zh-CN" altLang="zh-CN" sz="2400" kern="100" dirty="0">
                    <a:solidFill>
                      <a:schemeClr val="tx1"/>
                    </a:solidFill>
                    <a:effectLst/>
                    <a:latin typeface="Times New Roman" panose="02020603050405020304" pitchFamily="18" charset="0"/>
                    <a:ea typeface="宋体" panose="02010600030101010101" pitchFamily="2" charset="-122"/>
                  </a:rPr>
                  <a:t>的解析解为：</a:t>
                </a:r>
              </a:p>
              <a:p>
                <a:pPr algn="just"/>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𝑥</m:t>
                          </m:r>
                        </m:e>
                        <m: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𝑢</m:t>
                          </m:r>
                        </m:sub>
                      </m:s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pPr>
                        <m:e>
                          <m:d>
                            <m:d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dPr>
                            <m:e>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𝑌</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zh-CN" sz="2400"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Λ</m:t>
                                  </m:r>
                                </m:e>
                                <m: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𝑢</m:t>
                                  </m:r>
                                </m:sub>
                              </m:sSub>
                              <m:sSup>
                                <m:sSup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𝑌</m:t>
                                  </m:r>
                                </m:e>
                                <m:sup>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𝑇</m:t>
                                  </m:r>
                                </m:sup>
                              </m:sSup>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𝜆</m:t>
                              </m:r>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𝐼</m:t>
                              </m:r>
                            </m:e>
                          </m:d>
                        </m:e>
                        <m:sup>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−1</m:t>
                          </m:r>
                        </m:sup>
                      </m:sSup>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𝑌</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zh-CN" sz="2400"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Λ</m:t>
                          </m:r>
                        </m:e>
                        <m: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𝑢</m:t>
                          </m:r>
                        </m:sub>
                      </m:sSub>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𝑃</m:t>
                          </m:r>
                        </m:e>
                        <m:sub>
                          <m:r>
                            <a:rPr lang="en-US" altLang="zh-CN" sz="2400" i="1" kern="100">
                              <a:solidFill>
                                <a:schemeClr val="tx1"/>
                              </a:solidFill>
                              <a:effectLst/>
                              <a:latin typeface="Cambria Math" panose="02040503050406030204" pitchFamily="18" charset="0"/>
                              <a:ea typeface="宋体" panose="02010600030101010101" pitchFamily="2" charset="-122"/>
                              <a:cs typeface="Arial" panose="020B0604020202020204" pitchFamily="34" charset="0"/>
                            </a:rPr>
                            <m:t>𝑢</m:t>
                          </m:r>
                        </m:sub>
                      </m:sSub>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arenR"/>
                </a:pPr>
                <a:r>
                  <a:rPr lang="en-US" altLang="zh-CN" sz="2400" kern="100" dirty="0">
                    <a:solidFill>
                      <a:schemeClr val="tx1"/>
                    </a:solidFill>
                    <a:effectLst/>
                    <a:latin typeface="Times New Roman" panose="02020603050405020304" pitchFamily="18" charset="0"/>
                    <a:ea typeface="宋体" panose="02010600030101010101" pitchFamily="2" charset="-122"/>
                  </a:rPr>
                  <a:t>X </a:t>
                </a:r>
                <a:r>
                  <a:rPr lang="zh-CN" altLang="zh-CN" sz="2400" kern="100" dirty="0">
                    <a:solidFill>
                      <a:schemeClr val="tx1"/>
                    </a:solidFill>
                    <a:effectLst/>
                    <a:latin typeface="Times New Roman" panose="02020603050405020304" pitchFamily="18" charset="0"/>
                    <a:ea typeface="宋体" panose="02010600030101010101" pitchFamily="2" charset="-122"/>
                  </a:rPr>
                  <a:t>固定为上一步迭代值或初始化值，优化</a:t>
                </a:r>
                <a:r>
                  <a:rPr lang="en-US" altLang="zh-CN" sz="2400" kern="100" dirty="0">
                    <a:solidFill>
                      <a:schemeClr val="tx1"/>
                    </a:solidFill>
                    <a:effectLst/>
                    <a:latin typeface="Times New Roman" panose="02020603050405020304" pitchFamily="18" charset="0"/>
                    <a:ea typeface="宋体" panose="02010600030101010101" pitchFamily="2" charset="-122"/>
                  </a:rPr>
                  <a:t>Y</a:t>
                </a:r>
                <a:r>
                  <a:rPr lang="zh-CN" altLang="zh-CN" sz="2400" kern="100" dirty="0">
                    <a:solidFill>
                      <a:schemeClr val="tx1"/>
                    </a:solidFill>
                    <a:effectLst/>
                    <a:latin typeface="Times New Roman" panose="02020603050405020304" pitchFamily="18" charset="0"/>
                    <a:ea typeface="宋体" panose="02010600030101010101" pitchFamily="2" charset="-122"/>
                  </a:rPr>
                  <a:t>：</a:t>
                </a:r>
              </a:p>
              <a:p>
                <a:pPr indent="228600"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此时，</a:t>
                </a:r>
                <a:r>
                  <a:rPr lang="en-US" altLang="zh-CN" sz="2400" kern="100" dirty="0">
                    <a:solidFill>
                      <a:schemeClr val="tx1"/>
                    </a:solidFill>
                    <a:effectLst/>
                    <a:latin typeface="Times New Roman" panose="02020603050405020304" pitchFamily="18" charset="0"/>
                    <a:ea typeface="宋体" panose="02010600030101010101" pitchFamily="2" charset="-122"/>
                  </a:rPr>
                  <a:t>X </a:t>
                </a:r>
                <a:r>
                  <a:rPr lang="zh-CN" altLang="zh-CN" sz="2400" kern="100" dirty="0">
                    <a:solidFill>
                      <a:schemeClr val="tx1"/>
                    </a:solidFill>
                    <a:effectLst/>
                    <a:latin typeface="Times New Roman" panose="02020603050405020304" pitchFamily="18" charset="0"/>
                    <a:ea typeface="宋体" panose="02010600030101010101" pitchFamily="2" charset="-122"/>
                  </a:rPr>
                  <a:t>被当做常数处理，目标函数也被分解为多个独立的子目标函数，每个子目标函数都是关于某个</a:t>
                </a:r>
                <a:r>
                  <a:rPr lang="en-US" altLang="zh-CN" sz="2400" kern="100" dirty="0" err="1">
                    <a:solidFill>
                      <a:schemeClr val="tx1"/>
                    </a:solidFill>
                    <a:effectLst/>
                    <a:latin typeface="Times New Roman" panose="02020603050405020304" pitchFamily="18" charset="0"/>
                    <a:ea typeface="宋体" panose="02010600030101010101" pitchFamily="2" charset="-122"/>
                  </a:rPr>
                  <a:t>yi</a:t>
                </a:r>
                <a:r>
                  <a:rPr lang="en-US" altLang="zh-CN" sz="2400"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的函数。通过同样的推导方法，可以得到</a:t>
                </a:r>
                <a:r>
                  <a:rPr lang="en-US" altLang="zh-CN" sz="2400" kern="100" dirty="0" err="1">
                    <a:solidFill>
                      <a:schemeClr val="tx1"/>
                    </a:solidFill>
                    <a:effectLst/>
                    <a:latin typeface="Times New Roman" panose="02020603050405020304" pitchFamily="18" charset="0"/>
                    <a:ea typeface="宋体" panose="02010600030101010101" pitchFamily="2" charset="-122"/>
                  </a:rPr>
                  <a:t>yi</a:t>
                </a:r>
                <a:r>
                  <a:rPr lang="en-US" altLang="zh-CN" sz="2400"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的解析解为：</a:t>
                </a:r>
              </a:p>
              <a:p>
                <a:pPr indent="228600" algn="just"/>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𝑦</m:t>
                          </m:r>
                        </m:e>
                        <m:sub>
                          <m:r>
                            <a:rPr lang="en-US" altLang="zh-CN" sz="2400" i="1" kern="100">
                              <a:solidFill>
                                <a:schemeClr val="tx1"/>
                              </a:solidFill>
                              <a:effectLst/>
                              <a:latin typeface="Cambria Math" panose="02040503050406030204" pitchFamily="18" charset="0"/>
                              <a:ea typeface="宋体" panose="02010600030101010101" pitchFamily="2" charset="-122"/>
                            </a:rPr>
                            <m:t>𝑖</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d>
                            <m:dPr>
                              <m:ctrlPr>
                                <a:rPr lang="zh-CN" altLang="zh-CN" sz="2400" i="1" kern="100">
                                  <a:solidFill>
                                    <a:schemeClr val="tx1"/>
                                  </a:solidFill>
                                  <a:effectLst/>
                                  <a:latin typeface="Cambria Math" panose="02040503050406030204" pitchFamily="18" charset="0"/>
                                  <a:ea typeface="Cambria Math" panose="02040503050406030204" pitchFamily="18" charset="0"/>
                                </a:rPr>
                              </m:ctrlPr>
                            </m:dPr>
                            <m:e>
                              <m:r>
                                <a:rPr lang="en-US" altLang="zh-CN" sz="2400" i="1" kern="100">
                                  <a:solidFill>
                                    <a:schemeClr val="tx1"/>
                                  </a:solidFill>
                                  <a:effectLst/>
                                  <a:latin typeface="Cambria Math" panose="02040503050406030204" pitchFamily="18" charset="0"/>
                                  <a:ea typeface="宋体" panose="02010600030101010101" pitchFamily="2" charset="-122"/>
                                </a:rPr>
                                <m:t>𝑋</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m:rPr>
                                      <m:sty m:val="p"/>
                                    </m:rPr>
                                    <a:rPr lang="en-US" altLang="zh-CN" sz="2400" kern="100">
                                      <a:solidFill>
                                        <a:schemeClr val="tx1"/>
                                      </a:solidFill>
                                      <a:effectLst/>
                                      <a:latin typeface="Cambria Math" panose="02040503050406030204" pitchFamily="18" charset="0"/>
                                      <a:ea typeface="宋体" panose="02010600030101010101" pitchFamily="2" charset="-122"/>
                                    </a:rPr>
                                    <m:t>Λ</m:t>
                                  </m:r>
                                </m:e>
                                <m:sub>
                                  <m:r>
                                    <a:rPr lang="en-US" altLang="zh-CN" sz="2400" i="1" kern="100">
                                      <a:solidFill>
                                        <a:schemeClr val="tx1"/>
                                      </a:solidFill>
                                      <a:effectLst/>
                                      <a:latin typeface="Cambria Math" panose="02040503050406030204" pitchFamily="18" charset="0"/>
                                      <a:ea typeface="宋体" panose="02010600030101010101" pitchFamily="2" charset="-122"/>
                                    </a:rPr>
                                    <m:t>𝑖</m:t>
                                  </m:r>
                                </m:sub>
                              </m:sSub>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r>
                                    <a:rPr lang="en-US" altLang="zh-CN" sz="2400" i="1" kern="100">
                                      <a:solidFill>
                                        <a:schemeClr val="tx1"/>
                                      </a:solidFill>
                                      <a:effectLst/>
                                      <a:latin typeface="Cambria Math" panose="02040503050406030204" pitchFamily="18" charset="0"/>
                                      <a:ea typeface="宋体" panose="02010600030101010101" pitchFamily="2" charset="-122"/>
                                    </a:rPr>
                                    <m:t>𝑋</m:t>
                                  </m:r>
                                </m:e>
                                <m:sup>
                                  <m:r>
                                    <a:rPr lang="en-US" altLang="zh-CN" sz="2400" i="1" kern="100">
                                      <a:solidFill>
                                        <a:schemeClr val="tx1"/>
                                      </a:solidFill>
                                      <a:effectLst/>
                                      <a:latin typeface="Cambria Math" panose="02040503050406030204" pitchFamily="18" charset="0"/>
                                      <a:ea typeface="宋体" panose="02010600030101010101" pitchFamily="2" charset="-122"/>
                                    </a:rPr>
                                    <m:t>𝑇</m:t>
                                  </m:r>
                                </m:sup>
                              </m:sSup>
                              <m:r>
                                <a:rPr lang="en-US" altLang="zh-CN" sz="2400" i="1" kern="100">
                                  <a:solidFill>
                                    <a:schemeClr val="tx1"/>
                                  </a:solidFill>
                                  <a:effectLst/>
                                  <a:latin typeface="Cambria Math" panose="02040503050406030204" pitchFamily="18" charset="0"/>
                                  <a:ea typeface="宋体" panose="02010600030101010101" pitchFamily="2" charset="-122"/>
                                </a:rPr>
                                <m:t>+</m:t>
                              </m:r>
                              <m:r>
                                <a:rPr lang="en-US" altLang="zh-CN" sz="2400" i="1" kern="100">
                                  <a:solidFill>
                                    <a:schemeClr val="tx1"/>
                                  </a:solidFill>
                                  <a:effectLst/>
                                  <a:latin typeface="Cambria Math" panose="02040503050406030204" pitchFamily="18" charset="0"/>
                                  <a:ea typeface="宋体" panose="02010600030101010101" pitchFamily="2" charset="-122"/>
                                </a:rPr>
                                <m:t>𝜆</m:t>
                              </m:r>
                              <m:r>
                                <a:rPr lang="en-US" altLang="zh-CN" sz="2400" i="1" kern="100">
                                  <a:solidFill>
                                    <a:schemeClr val="tx1"/>
                                  </a:solidFill>
                                  <a:effectLst/>
                                  <a:latin typeface="Cambria Math" panose="02040503050406030204" pitchFamily="18" charset="0"/>
                                  <a:ea typeface="宋体" panose="02010600030101010101" pitchFamily="2" charset="-122"/>
                                </a:rPr>
                                <m:t>𝐼</m:t>
                              </m:r>
                            </m:e>
                          </m:d>
                        </m:e>
                        <m:sup>
                          <m:r>
                            <a:rPr lang="en-US" altLang="zh-CN" sz="2400" i="1" kern="100">
                              <a:solidFill>
                                <a:schemeClr val="tx1"/>
                              </a:solidFill>
                              <a:effectLst/>
                              <a:latin typeface="Cambria Math" panose="02040503050406030204" pitchFamily="18" charset="0"/>
                              <a:ea typeface="宋体" panose="02010600030101010101" pitchFamily="2" charset="-122"/>
                            </a:rPr>
                            <m:t>−1</m:t>
                          </m:r>
                        </m:sup>
                      </m:sSup>
                      <m:r>
                        <a:rPr lang="en-US" altLang="zh-CN" sz="2400" i="1" kern="100">
                          <a:solidFill>
                            <a:schemeClr val="tx1"/>
                          </a:solidFill>
                          <a:effectLst/>
                          <a:latin typeface="Cambria Math" panose="02040503050406030204" pitchFamily="18" charset="0"/>
                          <a:ea typeface="宋体" panose="02010600030101010101" pitchFamily="2" charset="-122"/>
                        </a:rPr>
                        <m:t>𝑋</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m:rPr>
                              <m:sty m:val="p"/>
                            </m:rPr>
                            <a:rPr lang="en-US" altLang="zh-CN" sz="2400" kern="100">
                              <a:solidFill>
                                <a:schemeClr val="tx1"/>
                              </a:solidFill>
                              <a:effectLst/>
                              <a:latin typeface="Cambria Math" panose="02040503050406030204" pitchFamily="18" charset="0"/>
                              <a:ea typeface="宋体" panose="02010600030101010101" pitchFamily="2" charset="-122"/>
                            </a:rPr>
                            <m:t>Λ</m:t>
                          </m:r>
                        </m:e>
                        <m:sub>
                          <m:r>
                            <a:rPr lang="en-US" altLang="zh-CN" sz="2400" i="1" kern="100">
                              <a:solidFill>
                                <a:schemeClr val="tx1"/>
                              </a:solidFill>
                              <a:effectLst/>
                              <a:latin typeface="Cambria Math" panose="02040503050406030204" pitchFamily="18" charset="0"/>
                              <a:ea typeface="宋体" panose="02010600030101010101" pitchFamily="2" charset="-122"/>
                            </a:rPr>
                            <m:t>𝑖</m:t>
                          </m:r>
                        </m:sub>
                      </m:sSub>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𝑃</m:t>
                          </m:r>
                        </m:e>
                        <m:sub>
                          <m:r>
                            <a:rPr lang="en-US" altLang="zh-CN" sz="2400" i="1" kern="100">
                              <a:solidFill>
                                <a:schemeClr val="tx1"/>
                              </a:solidFill>
                              <a:effectLst/>
                              <a:latin typeface="Cambria Math" panose="02040503050406030204" pitchFamily="18" charset="0"/>
                              <a:ea typeface="宋体" panose="02010600030101010101" pitchFamily="2" charset="-122"/>
                            </a:rPr>
                            <m:t>𝑖</m:t>
                          </m:r>
                        </m:sub>
                      </m:sSub>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其中，</a:t>
                </a:r>
              </a:p>
              <a:p>
                <a:pPr indent="228600" algn="just"/>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𝑃</m:t>
                          </m:r>
                        </m:e>
                        <m:sub>
                          <m:r>
                            <a:rPr lang="en-US" altLang="zh-CN" sz="2400" i="1" kern="100">
                              <a:solidFill>
                                <a:schemeClr val="tx1"/>
                              </a:solidFill>
                              <a:effectLst/>
                              <a:latin typeface="Cambria Math" panose="02040503050406030204" pitchFamily="18" charset="0"/>
                              <a:ea typeface="宋体" panose="02010600030101010101" pitchFamily="2" charset="-122"/>
                            </a:rPr>
                            <m:t>𝑖</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rPr>
                          </m:ctrlPr>
                        </m:sSupPr>
                        <m:e>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𝑝</m:t>
                                  </m:r>
                                </m:e>
                                <m:sub>
                                  <m:r>
                                    <a:rPr lang="en-US" altLang="zh-CN" sz="2400" i="1" kern="100">
                                      <a:solidFill>
                                        <a:schemeClr val="tx1"/>
                                      </a:solidFill>
                                      <a:effectLst/>
                                      <a:latin typeface="Cambria Math" panose="02040503050406030204" pitchFamily="18" charset="0"/>
                                      <a:ea typeface="宋体" panose="02010600030101010101" pitchFamily="2" charset="-122"/>
                                    </a:rPr>
                                    <m:t>1</m:t>
                                  </m:r>
                                  <m:r>
                                    <a:rPr lang="en-US" altLang="zh-CN" sz="2400" i="1" kern="100">
                                      <a:solidFill>
                                        <a:schemeClr val="tx1"/>
                                      </a:solidFill>
                                      <a:effectLst/>
                                      <a:latin typeface="Cambria Math" panose="02040503050406030204" pitchFamily="18" charset="0"/>
                                      <a:ea typeface="宋体" panose="02010600030101010101" pitchFamily="2" charset="-122"/>
                                    </a:rPr>
                                    <m:t>𝑖</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𝑝</m:t>
                                  </m:r>
                                </m:e>
                                <m:sub>
                                  <m:r>
                                    <a:rPr lang="en-US" altLang="zh-CN" sz="2400" i="1" kern="100">
                                      <a:solidFill>
                                        <a:schemeClr val="tx1"/>
                                      </a:solidFill>
                                      <a:effectLst/>
                                      <a:latin typeface="Cambria Math" panose="02040503050406030204" pitchFamily="18" charset="0"/>
                                      <a:ea typeface="宋体" panose="02010600030101010101" pitchFamily="2" charset="-122"/>
                                    </a:rPr>
                                    <m:t>𝑁𝑖</m:t>
                                  </m:r>
                                </m:sub>
                              </m:sSub>
                            </m:e>
                          </m:d>
                        </m:e>
                        <m:sup>
                          <m:r>
                            <a:rPr lang="en-US" altLang="zh-CN" sz="2400" i="1" kern="100">
                              <a:solidFill>
                                <a:schemeClr val="tx1"/>
                              </a:solidFill>
                              <a:effectLst/>
                              <a:latin typeface="Cambria Math" panose="02040503050406030204" pitchFamily="18" charset="0"/>
                              <a:ea typeface="宋体" panose="02010600030101010101" pitchFamily="2" charset="-122"/>
                            </a:rPr>
                            <m:t>𝑇</m:t>
                          </m:r>
                        </m:sup>
                      </m:sSup>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为所有用户对物品</a:t>
                </a:r>
                <a:r>
                  <a:rPr lang="en-US" altLang="zh-CN" sz="2400" i="1" kern="100" dirty="0" err="1">
                    <a:solidFill>
                      <a:schemeClr val="tx1"/>
                    </a:solidFill>
                    <a:effectLst/>
                    <a:latin typeface="Times New Roman" panose="02020603050405020304" pitchFamily="18" charset="0"/>
                    <a:ea typeface="宋体" panose="02010600030101010101" pitchFamily="2" charset="-122"/>
                  </a:rPr>
                  <a:t>i</a:t>
                </a:r>
                <a:r>
                  <a:rPr lang="en-US" altLang="zh-CN" sz="2400" i="1"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的偏好构成的向量，</a:t>
                </a:r>
              </a:p>
              <a:p>
                <a:pPr indent="228600" algn="just"/>
                <a14:m>
                  <m:oMathPara xmlns:m="http://schemas.openxmlformats.org/officeDocument/2006/math">
                    <m:oMathParaPr>
                      <m:jc m:val="centerGroup"/>
                    </m:oMathParaPr>
                    <m:oMath xmlns:m="http://schemas.openxmlformats.org/officeDocument/2006/math">
                      <m:r>
                        <a:rPr lang="en-US" altLang="zh-CN" sz="2400" i="1" kern="100">
                          <a:solidFill>
                            <a:schemeClr val="tx1"/>
                          </a:solidFill>
                          <a:effectLst/>
                          <a:latin typeface="Cambria Math" panose="02040503050406030204" pitchFamily="18" charset="0"/>
                          <a:ea typeface="宋体" panose="02010600030101010101" pitchFamily="2" charset="-122"/>
                        </a:rPr>
                        <m:t>𝑋</m:t>
                      </m:r>
                      <m:r>
                        <a:rPr lang="en-US" altLang="zh-CN" sz="2400"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1</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2</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𝑥</m:t>
                              </m:r>
                            </m:e>
                            <m:sub>
                              <m:r>
                                <a:rPr lang="en-US" altLang="zh-CN" sz="2400" i="1" kern="100">
                                  <a:solidFill>
                                    <a:schemeClr val="tx1"/>
                                  </a:solidFill>
                                  <a:effectLst/>
                                  <a:latin typeface="Cambria Math" panose="02040503050406030204" pitchFamily="18" charset="0"/>
                                  <a:ea typeface="宋体" panose="02010600030101010101" pitchFamily="2" charset="-122"/>
                                </a:rPr>
                                <m:t>𝑁</m:t>
                              </m:r>
                            </m:sub>
                          </m:sSub>
                        </m:e>
                      </m:d>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26695" algn="just">
                  <a:lnSpc>
                    <a:spcPct val="150000"/>
                  </a:lnSpc>
                </a:pPr>
                <a:r>
                  <a:rPr lang="zh-CN" altLang="zh-CN" sz="2400" kern="100" dirty="0">
                    <a:solidFill>
                      <a:schemeClr val="tx1"/>
                    </a:solidFill>
                    <a:effectLst/>
                    <a:latin typeface="Times New Roman" panose="02020603050405020304" pitchFamily="18" charset="0"/>
                    <a:ea typeface="宋体" panose="02010600030101010101" pitchFamily="2" charset="-122"/>
                  </a:rPr>
                  <a:t>表示所有用户的向量构成的矩阵，</a:t>
                </a:r>
                <a:r>
                  <a:rPr lang="en-US" altLang="zh-CN" sz="2400" i="1" kern="100" dirty="0" err="1">
                    <a:solidFill>
                      <a:schemeClr val="tx1"/>
                    </a:solidFill>
                    <a:effectLst/>
                    <a:latin typeface="Times New Roman" panose="02020603050405020304" pitchFamily="18" charset="0"/>
                    <a:ea typeface="宋体" panose="02010600030101010101" pitchFamily="2" charset="-122"/>
                  </a:rPr>
                  <a:t>Λ</a:t>
                </a:r>
                <a:r>
                  <a:rPr lang="en-US" altLang="zh-CN" sz="2400" i="1" kern="100" baseline="-25000" dirty="0" err="1">
                    <a:solidFill>
                      <a:schemeClr val="tx1"/>
                    </a:solidFill>
                    <a:effectLst/>
                    <a:latin typeface="Times New Roman" panose="02020603050405020304" pitchFamily="18" charset="0"/>
                    <a:ea typeface="宋体" panose="02010600030101010101" pitchFamily="2" charset="-122"/>
                  </a:rPr>
                  <a:t>i</a:t>
                </a:r>
                <a:r>
                  <a:rPr lang="en-US" altLang="zh-CN" sz="2400" i="1" kern="100" baseline="-250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为所有用户对物品</a:t>
                </a:r>
                <a:r>
                  <a:rPr lang="en-US" altLang="zh-CN" sz="2400" i="1" kern="100" dirty="0" err="1">
                    <a:solidFill>
                      <a:schemeClr val="tx1"/>
                    </a:solidFill>
                    <a:effectLst/>
                    <a:latin typeface="Times New Roman" panose="02020603050405020304" pitchFamily="18" charset="0"/>
                    <a:ea typeface="宋体" panose="02010600030101010101" pitchFamily="2" charset="-122"/>
                  </a:rPr>
                  <a:t>i</a:t>
                </a:r>
                <a:r>
                  <a:rPr lang="en-US" altLang="zh-CN" sz="2400" i="1" kern="100" dirty="0">
                    <a:solidFill>
                      <a:schemeClr val="tx1"/>
                    </a:solidFill>
                    <a:effectLst/>
                    <a:latin typeface="Times New Roman" panose="02020603050405020304" pitchFamily="18" charset="0"/>
                    <a:ea typeface="宋体" panose="02010600030101010101" pitchFamily="2" charset="-122"/>
                  </a:rPr>
                  <a:t> </a:t>
                </a:r>
                <a:r>
                  <a:rPr lang="zh-CN" altLang="zh-CN" sz="2400" kern="100" dirty="0">
                    <a:solidFill>
                      <a:schemeClr val="tx1"/>
                    </a:solidFill>
                    <a:effectLst/>
                    <a:latin typeface="Times New Roman" panose="02020603050405020304" pitchFamily="18" charset="0"/>
                    <a:ea typeface="宋体" panose="02010600030101010101" pitchFamily="2" charset="-122"/>
                  </a:rPr>
                  <a:t>的偏好的置信度构成的对角矩阵，即，</a:t>
                </a:r>
              </a:p>
              <a:p>
                <a:pPr indent="228600" algn="just"/>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m:rPr>
                              <m:sty m:val="p"/>
                            </m:rPr>
                            <a:rPr lang="en-US" altLang="zh-CN" sz="2400" kern="100">
                              <a:solidFill>
                                <a:schemeClr val="tx1"/>
                              </a:solidFill>
                              <a:effectLst/>
                              <a:latin typeface="Cambria Math" panose="02040503050406030204" pitchFamily="18" charset="0"/>
                              <a:ea typeface="宋体" panose="02010600030101010101" pitchFamily="2" charset="-122"/>
                            </a:rPr>
                            <m:t>Λ</m:t>
                          </m:r>
                        </m:e>
                        <m:sub>
                          <m:r>
                            <a:rPr lang="en-US" altLang="zh-CN" sz="2400" i="1" kern="100">
                              <a:solidFill>
                                <a:schemeClr val="tx1"/>
                              </a:solidFill>
                              <a:effectLst/>
                              <a:latin typeface="Cambria Math" panose="02040503050406030204" pitchFamily="18" charset="0"/>
                              <a:ea typeface="宋体" panose="02010600030101010101" pitchFamily="2" charset="-122"/>
                            </a:rPr>
                            <m:t>𝑖</m:t>
                          </m:r>
                        </m:sub>
                      </m:sSub>
                      <m:r>
                        <a:rPr lang="en-US" altLang="zh-CN" sz="2400" i="1" kern="100">
                          <a:solidFill>
                            <a:schemeClr val="tx1"/>
                          </a:solidFill>
                          <a:effectLst/>
                          <a:latin typeface="Cambria Math" panose="02040503050406030204" pitchFamily="18" charset="0"/>
                          <a:ea typeface="宋体" panose="02010600030101010101" pitchFamily="2" charset="-122"/>
                        </a:rPr>
                        <m:t>=</m:t>
                      </m:r>
                      <m:r>
                        <m:rPr>
                          <m:sty m:val="p"/>
                        </m:rPr>
                        <a:rPr lang="en-US" altLang="zh-CN" sz="2400" kern="100">
                          <a:solidFill>
                            <a:schemeClr val="tx1"/>
                          </a:solidFill>
                          <a:effectLst/>
                          <a:latin typeface="Cambria Math" panose="02040503050406030204" pitchFamily="18" charset="0"/>
                          <a:ea typeface="宋体" panose="02010600030101010101" pitchFamily="2" charset="-122"/>
                        </a:rPr>
                        <m:t>diag</m:t>
                      </m:r>
                      <m:r>
                        <a:rPr lang="en-US" altLang="zh-CN" sz="2400"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24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𝑐</m:t>
                              </m:r>
                            </m:e>
                            <m:sub>
                              <m:r>
                                <a:rPr lang="en-US" altLang="zh-CN" sz="2400" i="1" kern="100">
                                  <a:solidFill>
                                    <a:schemeClr val="tx1"/>
                                  </a:solidFill>
                                  <a:effectLst/>
                                  <a:latin typeface="Cambria Math" panose="02040503050406030204" pitchFamily="18" charset="0"/>
                                  <a:ea typeface="宋体" panose="02010600030101010101" pitchFamily="2" charset="-122"/>
                                </a:rPr>
                                <m:t>1</m:t>
                              </m:r>
                              <m:r>
                                <a:rPr lang="en-US" altLang="zh-CN" sz="2400" i="1" kern="100">
                                  <a:solidFill>
                                    <a:schemeClr val="tx1"/>
                                  </a:solidFill>
                                  <a:effectLst/>
                                  <a:latin typeface="Cambria Math" panose="02040503050406030204" pitchFamily="18" charset="0"/>
                                  <a:ea typeface="宋体" panose="02010600030101010101" pitchFamily="2" charset="-122"/>
                                </a:rPr>
                                <m:t>𝑖</m:t>
                              </m:r>
                            </m:sub>
                          </m:sSub>
                          <m:r>
                            <a:rPr lang="en-US" altLang="zh-CN" sz="2400" i="1" kern="100">
                              <a:solidFill>
                                <a:schemeClr val="tx1"/>
                              </a:solidFill>
                              <a:effectLst/>
                              <a:latin typeface="Cambria Math" panose="02040503050406030204" pitchFamily="18" charset="0"/>
                              <a:ea typeface="宋体" panose="02010600030101010101" pitchFamily="2" charset="-122"/>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rPr>
                                <m:t>𝑐</m:t>
                              </m:r>
                            </m:e>
                            <m:sub>
                              <m:r>
                                <a:rPr lang="en-US" altLang="zh-CN" sz="2400" i="1" kern="100">
                                  <a:solidFill>
                                    <a:schemeClr val="tx1"/>
                                  </a:solidFill>
                                  <a:effectLst/>
                                  <a:latin typeface="Cambria Math" panose="02040503050406030204" pitchFamily="18" charset="0"/>
                                  <a:ea typeface="宋体" panose="02010600030101010101" pitchFamily="2" charset="-122"/>
                                </a:rPr>
                                <m:t>𝑁𝑖</m:t>
                              </m:r>
                            </m:sub>
                          </m:sSub>
                        </m:e>
                      </m:d>
                    </m:oMath>
                  </m:oMathPara>
                </a14:m>
                <a:endParaRPr lang="zh-CN" altLang="zh-CN" sz="2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mc:Choice>
        <mc:Fallback xmlns="">
          <p:sp>
            <p:nvSpPr>
              <p:cNvPr id="4" name="文本占位符 3">
                <a:extLst>
                  <a:ext uri="{FF2B5EF4-FFF2-40B4-BE49-F238E27FC236}">
                    <a16:creationId xmlns:a16="http://schemas.microsoft.com/office/drawing/2014/main" id="{B7F85494-F11A-38B5-4E3C-B1C5F65DC14D}"/>
                  </a:ext>
                </a:extLst>
              </p:cNvPr>
              <p:cNvSpPr>
                <a:spLocks noGrp="1" noRot="1" noChangeAspect="1" noMove="1" noResize="1" noEditPoints="1" noAdjustHandles="1" noChangeArrowheads="1" noChangeShapeType="1" noTextEdit="1"/>
              </p:cNvSpPr>
              <p:nvPr>
                <p:ph type="body" sz="quarter" idx="1"/>
              </p:nvPr>
            </p:nvSpPr>
            <p:spPr>
              <a:xfrm>
                <a:off x="1428750" y="2024149"/>
                <a:ext cx="21526500" cy="11691851"/>
              </a:xfrm>
              <a:blipFill>
                <a:blip r:embed="rId2"/>
                <a:stretch>
                  <a:fillRect l="-767" r="-6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754123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Autofit/>
          </a:bodyPr>
          <a:lstStyle/>
          <a:p>
            <a:pPr algn="just">
              <a:lnSpc>
                <a:spcPct val="240000"/>
              </a:lnSpc>
              <a:spcBef>
                <a:spcPts val="1700"/>
              </a:spcBef>
              <a:spcAft>
                <a:spcPts val="1650"/>
              </a:spcAft>
            </a:pPr>
            <a:r>
              <a:rPr lang="en-US" altLang="zh-CN" b="1" kern="2200" dirty="0">
                <a:solidFill>
                  <a:schemeClr val="tx1"/>
                </a:solidFill>
                <a:effectLst/>
                <a:latin typeface="Times New Roman" panose="02020603050405020304" pitchFamily="18" charset="0"/>
                <a:ea typeface="宋体" panose="02010600030101010101" pitchFamily="2" charset="-122"/>
              </a:rPr>
              <a:t>3.</a:t>
            </a:r>
            <a:r>
              <a:rPr lang="zh-CN" altLang="zh-CN" b="1" kern="2200" dirty="0">
                <a:solidFill>
                  <a:schemeClr val="tx1"/>
                </a:solidFill>
                <a:effectLst/>
                <a:latin typeface="Times New Roman" panose="02020603050405020304" pitchFamily="18" charset="0"/>
                <a:ea typeface="宋体" panose="02010600030101010101" pitchFamily="2" charset="-122"/>
              </a:rPr>
              <a:t>实验数据与模型的训练过程</a:t>
            </a:r>
          </a:p>
          <a:p>
            <a:pPr algn="just">
              <a:lnSpc>
                <a:spcPct val="173000"/>
              </a:lnSpc>
              <a:spcBef>
                <a:spcPts val="1300"/>
              </a:spcBef>
              <a:spcAft>
                <a:spcPts val="1300"/>
              </a:spcAft>
            </a:pPr>
            <a:r>
              <a:rPr lang="en-US" altLang="zh-CN" b="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a:t>
            </a:r>
            <a:r>
              <a:rPr lang="zh-CN" altLang="zh-CN" b="0"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数据集来源</a:t>
            </a:r>
            <a:endParaRPr lang="zh-CN"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50000"/>
              </a:lnSpc>
            </a:pPr>
            <a:r>
              <a:rPr lang="en-US" altLang="zh-CN"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r>
              <a:rPr lang="zh-CN" altLang="zh-CN"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本次实验使用的数据集是</a:t>
            </a:r>
            <a:r>
              <a:rPr lang="en-US" altLang="zh-CN"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Kaggle</a:t>
            </a:r>
            <a:r>
              <a:rPr lang="zh-CN" altLang="zh-CN"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上公开的数据集，采样地为合肥丰原，链接如下：</a:t>
            </a:r>
            <a:endParaRPr lang="zh-CN" altLang="zh-CN"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r>
              <a:rPr lang="en-US" altLang="zh-CN"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Kaggle</a:t>
            </a:r>
            <a:r>
              <a:rPr lang="zh-CN" altLang="zh-CN"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u="sng" kern="0" dirty="0">
                <a:solidFill>
                  <a:schemeClr val="tx1"/>
                </a:solidFill>
                <a:effectLst/>
                <a:latin typeface="宋体" panose="02010600030101010101" pitchFamily="2" charset="-122"/>
                <a:ea typeface="宋体" panose="02010600030101010101" pitchFamily="2" charset="-122"/>
                <a:cs typeface="宋体" panose="02010600030101010101" pitchFamily="2" charset="-122"/>
                <a:hlinkClick r:id="rId2">
                  <a:extLst>
                    <a:ext uri="{A12FA001-AC4F-418D-AE19-62706E023703}">
                      <ahyp:hlinkClr xmlns:ahyp="http://schemas.microsoft.com/office/drawing/2018/hyperlinkcolor" val="tx"/>
                    </a:ext>
                  </a:extLst>
                </a:hlinkClick>
              </a:rPr>
              <a:t>https://www.kaggle.com/datasets/cangnan/hefeipm25?select=train.csv</a:t>
            </a:r>
            <a:endParaRPr lang="zh-CN" altLang="zh-CN" kern="100" dirty="0">
              <a:solidFill>
                <a:schemeClr val="tx1"/>
              </a:solidFill>
              <a:effectLst/>
              <a:latin typeface="Times New Roman" panose="02020603050405020304" pitchFamily="18" charset="0"/>
              <a:ea typeface="宋体" panose="02010600030101010101" pitchFamily="2" charset="-122"/>
            </a:endParaRPr>
          </a:p>
          <a:p>
            <a:pPr algn="just">
              <a:lnSpc>
                <a:spcPct val="173000"/>
              </a:lnSpc>
              <a:spcBef>
                <a:spcPts val="1300"/>
              </a:spcBef>
              <a:spcAft>
                <a:spcPts val="1300"/>
              </a:spcAft>
            </a:pPr>
            <a:r>
              <a:rPr lang="en-US"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 </a:t>
            </a:r>
            <a:r>
              <a:rPr lang="zh-CN"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训练过程</a:t>
            </a:r>
            <a:endParaRPr lang="zh-CN"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mj-lt"/>
              <a:buAutoNum type="arabicParenR"/>
            </a:pPr>
            <a:r>
              <a:rPr lang="zh-CN" altLang="zh-CN" kern="0" dirty="0">
                <a:solidFill>
                  <a:schemeClr val="tx1"/>
                </a:solidFill>
                <a:effectLst/>
                <a:latin typeface="Times New Roman" panose="02020603050405020304" pitchFamily="18" charset="0"/>
                <a:ea typeface="宋体" panose="02010600030101010101" pitchFamily="2" charset="-122"/>
              </a:rPr>
              <a:t>数据准备：</a:t>
            </a:r>
            <a:endParaRPr lang="zh-CN" altLang="zh-CN" kern="100" dirty="0">
              <a:solidFill>
                <a:schemeClr val="tx1"/>
              </a:solidFill>
              <a:effectLst/>
              <a:latin typeface="Times New Roman" panose="02020603050405020304" pitchFamily="18" charset="0"/>
              <a:ea typeface="宋体" panose="02010600030101010101" pitchFamily="2" charset="-122"/>
            </a:endParaRPr>
          </a:p>
          <a:p>
            <a:pPr indent="228600" algn="just">
              <a:lnSpc>
                <a:spcPct val="150000"/>
              </a:lnSpc>
            </a:pPr>
            <a:r>
              <a:rPr lang="en-US" altLang="zh-CN" kern="0" dirty="0">
                <a:solidFill>
                  <a:schemeClr val="tx1"/>
                </a:solidFill>
                <a:effectLst/>
                <a:latin typeface="Times New Roman" panose="02020603050405020304" pitchFamily="18" charset="0"/>
                <a:ea typeface="宋体" panose="02010600030101010101" pitchFamily="2" charset="-122"/>
              </a:rPr>
              <a:t>   </a:t>
            </a:r>
            <a:r>
              <a:rPr lang="zh-CN" altLang="zh-CN" kern="0" dirty="0">
                <a:solidFill>
                  <a:schemeClr val="tx1"/>
                </a:solidFill>
                <a:effectLst/>
                <a:latin typeface="Times New Roman" panose="02020603050405020304" pitchFamily="18" charset="0"/>
                <a:ea typeface="宋体" panose="02010600030101010101" pitchFamily="2" charset="-122"/>
              </a:rPr>
              <a:t>本次简单预测</a:t>
            </a:r>
            <a:r>
              <a:rPr lang="en-US" altLang="zh-CN" kern="0" dirty="0">
                <a:solidFill>
                  <a:schemeClr val="tx1"/>
                </a:solidFill>
                <a:effectLst/>
                <a:latin typeface="Times New Roman" panose="02020603050405020304" pitchFamily="18" charset="0"/>
                <a:ea typeface="宋体" panose="02010600030101010101" pitchFamily="2" charset="-122"/>
              </a:rPr>
              <a:t>PM2.5</a:t>
            </a:r>
            <a:r>
              <a:rPr lang="zh-CN" altLang="zh-CN" kern="0" dirty="0">
                <a:solidFill>
                  <a:schemeClr val="tx1"/>
                </a:solidFill>
                <a:effectLst/>
                <a:latin typeface="Times New Roman" panose="02020603050405020304" pitchFamily="18" charset="0"/>
                <a:ea typeface="宋体" panose="02010600030101010101" pitchFamily="2" charset="-122"/>
              </a:rPr>
              <a:t>的走向，每个月只取了</a:t>
            </a:r>
            <a:r>
              <a:rPr lang="en-US" altLang="zh-CN" kern="0" dirty="0">
                <a:solidFill>
                  <a:schemeClr val="tx1"/>
                </a:solidFill>
                <a:effectLst/>
                <a:latin typeface="Times New Roman" panose="02020603050405020304" pitchFamily="18" charset="0"/>
                <a:ea typeface="宋体" panose="02010600030101010101" pitchFamily="2" charset="-122"/>
              </a:rPr>
              <a:t>20</a:t>
            </a:r>
            <a:r>
              <a:rPr lang="zh-CN" altLang="zh-CN" kern="0" dirty="0">
                <a:solidFill>
                  <a:schemeClr val="tx1"/>
                </a:solidFill>
                <a:effectLst/>
                <a:latin typeface="Times New Roman" panose="02020603050405020304" pitchFamily="18" charset="0"/>
                <a:ea typeface="宋体" panose="02010600030101010101" pitchFamily="2" charset="-122"/>
              </a:rPr>
              <a:t>天的测量数据。共有</a:t>
            </a:r>
            <a:r>
              <a:rPr lang="en-US" altLang="zh-CN" kern="0" dirty="0">
                <a:solidFill>
                  <a:schemeClr val="tx1"/>
                </a:solidFill>
                <a:effectLst/>
                <a:latin typeface="Times New Roman" panose="02020603050405020304" pitchFamily="18" charset="0"/>
                <a:ea typeface="宋体" panose="02010600030101010101" pitchFamily="2" charset="-122"/>
              </a:rPr>
              <a:t>18</a:t>
            </a:r>
            <a:r>
              <a:rPr lang="zh-CN" altLang="zh-CN" kern="0" dirty="0">
                <a:solidFill>
                  <a:schemeClr val="tx1"/>
                </a:solidFill>
                <a:effectLst/>
                <a:latin typeface="Times New Roman" panose="02020603050405020304" pitchFamily="18" charset="0"/>
                <a:ea typeface="宋体" panose="02010600030101010101" pitchFamily="2" charset="-122"/>
              </a:rPr>
              <a:t>中污染源，即将</a:t>
            </a:r>
            <a:r>
              <a:rPr lang="en-US" altLang="zh-CN" kern="0" dirty="0">
                <a:solidFill>
                  <a:schemeClr val="tx1"/>
                </a:solidFill>
                <a:effectLst/>
                <a:latin typeface="Times New Roman" panose="02020603050405020304" pitchFamily="18" charset="0"/>
                <a:ea typeface="宋体" panose="02010600030101010101" pitchFamily="2" charset="-122"/>
              </a:rPr>
              <a:t> 18</a:t>
            </a:r>
            <a:r>
              <a:rPr lang="zh-CN" altLang="zh-CN" kern="0" dirty="0">
                <a:solidFill>
                  <a:schemeClr val="tx1"/>
                </a:solidFill>
                <a:effectLst/>
                <a:latin typeface="Times New Roman" panose="02020603050405020304" pitchFamily="18" charset="0"/>
                <a:ea typeface="宋体" panose="02010600030101010101" pitchFamily="2" charset="-122"/>
              </a:rPr>
              <a:t>种污染源的数据和对应的</a:t>
            </a:r>
            <a:r>
              <a:rPr lang="en-US" altLang="zh-CN" kern="0" dirty="0">
                <a:solidFill>
                  <a:schemeClr val="tx1"/>
                </a:solidFill>
                <a:effectLst/>
                <a:latin typeface="Times New Roman" panose="02020603050405020304" pitchFamily="18" charset="0"/>
                <a:ea typeface="宋体" panose="02010600030101010101" pitchFamily="2" charset="-122"/>
              </a:rPr>
              <a:t>PM2.5</a:t>
            </a:r>
            <a:r>
              <a:rPr lang="zh-CN" altLang="zh-CN" kern="0" dirty="0">
                <a:solidFill>
                  <a:schemeClr val="tx1"/>
                </a:solidFill>
                <a:effectLst/>
                <a:latin typeface="Times New Roman" panose="02020603050405020304" pitchFamily="18" charset="0"/>
                <a:ea typeface="宋体" panose="02010600030101010101" pitchFamily="2" charset="-122"/>
              </a:rPr>
              <a:t>的数据进行训练再根据训练结果来预测新的数据下</a:t>
            </a:r>
            <a:r>
              <a:rPr lang="en-US" altLang="zh-CN" kern="0" dirty="0">
                <a:solidFill>
                  <a:schemeClr val="tx1"/>
                </a:solidFill>
                <a:effectLst/>
                <a:latin typeface="Times New Roman" panose="02020603050405020304" pitchFamily="18" charset="0"/>
                <a:ea typeface="宋体" panose="02010600030101010101" pitchFamily="2" charset="-122"/>
              </a:rPr>
              <a:t>PM2.5</a:t>
            </a:r>
            <a:r>
              <a:rPr lang="zh-CN" altLang="zh-CN" kern="0" dirty="0">
                <a:solidFill>
                  <a:schemeClr val="tx1"/>
                </a:solidFill>
                <a:effectLst/>
                <a:latin typeface="Times New Roman" panose="02020603050405020304" pitchFamily="18" charset="0"/>
                <a:ea typeface="宋体" panose="02010600030101010101" pitchFamily="2" charset="-122"/>
              </a:rPr>
              <a:t>的值。</a:t>
            </a:r>
            <a:endParaRPr lang="zh-CN" altLang="zh-CN" kern="100" dirty="0">
              <a:solidFill>
                <a:schemeClr val="tx1"/>
              </a:solidFill>
              <a:effectLst/>
              <a:latin typeface="Times New Roman" panose="02020603050405020304" pitchFamily="18" charset="0"/>
              <a:ea typeface="宋体" panose="02010600030101010101" pitchFamily="2" charset="-122"/>
            </a:endParaRPr>
          </a:p>
          <a:p>
            <a:pPr algn="just">
              <a:lnSpc>
                <a:spcPct val="150000"/>
              </a:lnSpc>
            </a:pPr>
            <a:r>
              <a:rPr lang="en-US" altLang="zh-CN" dirty="0">
                <a:solidFill>
                  <a:schemeClr val="tx1"/>
                </a:solidFill>
                <a:effectLst/>
                <a:latin typeface="Times New Roman" panose="02020603050405020304" pitchFamily="18" charset="0"/>
                <a:ea typeface="宋体" panose="02010600030101010101" pitchFamily="2" charset="-122"/>
              </a:rPr>
              <a:t>     </a:t>
            </a:r>
            <a:r>
              <a:rPr lang="zh-CN" altLang="zh-CN" kern="0" dirty="0">
                <a:solidFill>
                  <a:schemeClr val="tx1"/>
                </a:solidFill>
                <a:effectLst/>
                <a:latin typeface="Times New Roman" panose="02020603050405020304" pitchFamily="18" charset="0"/>
                <a:ea typeface="宋体" panose="02010600030101010101" pitchFamily="2" charset="-122"/>
              </a:rPr>
              <a:t>先将</a:t>
            </a:r>
            <a:r>
              <a:rPr lang="en-US" altLang="zh-CN" kern="0" dirty="0">
                <a:solidFill>
                  <a:schemeClr val="tx1"/>
                </a:solidFill>
                <a:effectLst/>
                <a:latin typeface="Times New Roman" panose="02020603050405020304" pitchFamily="18" charset="0"/>
                <a:ea typeface="宋体" panose="02010600030101010101" pitchFamily="2" charset="-122"/>
              </a:rPr>
              <a:t>18</a:t>
            </a:r>
            <a:r>
              <a:rPr lang="zh-CN" altLang="zh-CN" kern="0" dirty="0">
                <a:solidFill>
                  <a:schemeClr val="tx1"/>
                </a:solidFill>
                <a:effectLst/>
                <a:latin typeface="Times New Roman" panose="02020603050405020304" pitchFamily="18" charset="0"/>
                <a:ea typeface="宋体" panose="02010600030101010101" pitchFamily="2" charset="-122"/>
              </a:rPr>
              <a:t>种污染物存放在</a:t>
            </a:r>
            <a:r>
              <a:rPr lang="en-US" altLang="zh-CN" kern="0" dirty="0">
                <a:solidFill>
                  <a:schemeClr val="tx1"/>
                </a:solidFill>
                <a:effectLst/>
                <a:latin typeface="Times New Roman" panose="02020603050405020304" pitchFamily="18" charset="0"/>
                <a:ea typeface="宋体" panose="02010600030101010101" pitchFamily="2" charset="-122"/>
              </a:rPr>
              <a:t>18</a:t>
            </a:r>
            <a:r>
              <a:rPr lang="zh-CN" altLang="zh-CN" kern="0" dirty="0">
                <a:solidFill>
                  <a:schemeClr val="tx1"/>
                </a:solidFill>
                <a:effectLst/>
                <a:latin typeface="Times New Roman" panose="02020603050405020304" pitchFamily="18" charset="0"/>
                <a:ea typeface="宋体" panose="02010600030101010101" pitchFamily="2" charset="-122"/>
              </a:rPr>
              <a:t>个纬度中，每个维度都是一个列表。然后打开数据文件</a:t>
            </a:r>
            <a:r>
              <a:rPr lang="en-US" altLang="zh-CN" kern="0" dirty="0">
                <a:solidFill>
                  <a:schemeClr val="tx1"/>
                </a:solidFill>
                <a:effectLst/>
                <a:latin typeface="Times New Roman" panose="02020603050405020304" pitchFamily="18" charset="0"/>
                <a:ea typeface="宋体" panose="02010600030101010101" pitchFamily="2" charset="-122"/>
              </a:rPr>
              <a:t>,</a:t>
            </a:r>
            <a:r>
              <a:rPr lang="zh-CN" altLang="zh-CN" kern="0" dirty="0">
                <a:solidFill>
                  <a:schemeClr val="tx1"/>
                </a:solidFill>
                <a:effectLst/>
                <a:latin typeface="Times New Roman" panose="02020603050405020304" pitchFamily="18" charset="0"/>
                <a:ea typeface="宋体" panose="02010600030101010101" pitchFamily="2" charset="-122"/>
              </a:rPr>
              <a:t>文件</a:t>
            </a:r>
            <a:r>
              <a:rPr lang="en-US" altLang="zh-CN" kern="0" dirty="0">
                <a:solidFill>
                  <a:schemeClr val="tx1"/>
                </a:solidFill>
                <a:effectLst/>
                <a:latin typeface="Times New Roman" panose="02020603050405020304" pitchFamily="18" charset="0"/>
                <a:ea typeface="宋体" panose="02010600030101010101" pitchFamily="2" charset="-122"/>
              </a:rPr>
              <a:t>big5</a:t>
            </a:r>
            <a:r>
              <a:rPr lang="zh-CN" altLang="zh-CN" kern="0" dirty="0">
                <a:solidFill>
                  <a:schemeClr val="tx1"/>
                </a:solidFill>
                <a:effectLst/>
                <a:latin typeface="Times New Roman" panose="02020603050405020304" pitchFamily="18" charset="0"/>
                <a:ea typeface="宋体" panose="02010600030101010101" pitchFamily="2" charset="-122"/>
              </a:rPr>
              <a:t>编码为繁体字，读取名称为</a:t>
            </a:r>
            <a:r>
              <a:rPr lang="en-US" altLang="zh-CN" kern="0" dirty="0">
                <a:solidFill>
                  <a:schemeClr val="tx1"/>
                </a:solidFill>
                <a:effectLst/>
                <a:latin typeface="Times New Roman" panose="02020603050405020304" pitchFamily="18" charset="0"/>
                <a:ea typeface="宋体" panose="02010600030101010101" pitchFamily="2" charset="-122"/>
              </a:rPr>
              <a:t>text</a:t>
            </a:r>
            <a:r>
              <a:rPr lang="zh-CN" altLang="zh-CN" kern="0" dirty="0">
                <a:solidFill>
                  <a:schemeClr val="tx1"/>
                </a:solidFill>
                <a:effectLst/>
                <a:latin typeface="Times New Roman" panose="02020603050405020304" pitchFamily="18" charset="0"/>
                <a:ea typeface="宋体" panose="02010600030101010101" pitchFamily="2" charset="-122"/>
              </a:rPr>
              <a:t>的</a:t>
            </a:r>
            <a:r>
              <a:rPr lang="en-US" altLang="zh-CN" kern="0" dirty="0">
                <a:solidFill>
                  <a:schemeClr val="tx1"/>
                </a:solidFill>
                <a:effectLst/>
                <a:latin typeface="Times New Roman" panose="02020603050405020304" pitchFamily="18" charset="0"/>
                <a:ea typeface="宋体" panose="02010600030101010101" pitchFamily="2" charset="-122"/>
              </a:rPr>
              <a:t>Excel</a:t>
            </a:r>
            <a:r>
              <a:rPr lang="zh-CN" altLang="zh-CN" kern="0" dirty="0">
                <a:solidFill>
                  <a:schemeClr val="tx1"/>
                </a:solidFill>
                <a:effectLst/>
                <a:latin typeface="Times New Roman" panose="02020603050405020304" pitchFamily="18" charset="0"/>
                <a:ea typeface="宋体" panose="02010600030101010101" pitchFamily="2" charset="-122"/>
              </a:rPr>
              <a:t>文件，返回文件行的累加信息</a:t>
            </a:r>
            <a:r>
              <a:rPr lang="en-US" altLang="zh-CN" kern="0" dirty="0">
                <a:solidFill>
                  <a:schemeClr val="tx1"/>
                </a:solidFill>
                <a:effectLst/>
                <a:latin typeface="Times New Roman" panose="02020603050405020304" pitchFamily="18" charset="0"/>
                <a:ea typeface="宋体" panose="02010600030101010101" pitchFamily="2" charset="-122"/>
              </a:rPr>
              <a:t>,</a:t>
            </a:r>
            <a:r>
              <a:rPr lang="zh-CN" altLang="zh-CN" kern="0" dirty="0">
                <a:solidFill>
                  <a:schemeClr val="tx1"/>
                </a:solidFill>
                <a:effectLst/>
                <a:latin typeface="Times New Roman" panose="02020603050405020304" pitchFamily="18" charset="0"/>
                <a:ea typeface="宋体" panose="02010600030101010101" pitchFamily="2" charset="-122"/>
              </a:rPr>
              <a:t>类型为</a:t>
            </a:r>
            <a:r>
              <a:rPr lang="en-US" altLang="zh-CN" kern="0" dirty="0">
                <a:solidFill>
                  <a:schemeClr val="tx1"/>
                </a:solidFill>
                <a:effectLst/>
                <a:latin typeface="Times New Roman" panose="02020603050405020304" pitchFamily="18" charset="0"/>
                <a:ea typeface="宋体" panose="02010600030101010101" pitchFamily="2" charset="-122"/>
              </a:rPr>
              <a:t>_</a:t>
            </a:r>
            <a:r>
              <a:rPr lang="en-US" altLang="zh-CN" kern="0" dirty="0" err="1">
                <a:solidFill>
                  <a:schemeClr val="tx1"/>
                </a:solidFill>
                <a:effectLst/>
                <a:latin typeface="Times New Roman" panose="02020603050405020304" pitchFamily="18" charset="0"/>
                <a:ea typeface="宋体" panose="02010600030101010101" pitchFamily="2" charset="-122"/>
              </a:rPr>
              <a:t>csv.reader</a:t>
            </a:r>
            <a:r>
              <a:rPr lang="zh-CN" altLang="zh-CN" kern="0" dirty="0">
                <a:solidFill>
                  <a:schemeClr val="tx1"/>
                </a:solidFill>
                <a:effectLst/>
                <a:latin typeface="Times New Roman" panose="02020603050405020304" pitchFamily="18" charset="0"/>
                <a:ea typeface="宋体" panose="02010600030101010101" pitchFamily="2" charset="-122"/>
              </a:rPr>
              <a:t>，设一个列表</a:t>
            </a:r>
            <a:r>
              <a:rPr lang="en-US" altLang="zh-CN" kern="0" dirty="0">
                <a:solidFill>
                  <a:schemeClr val="tx1"/>
                </a:solidFill>
                <a:effectLst/>
                <a:latin typeface="Times New Roman" panose="02020603050405020304" pitchFamily="18" charset="0"/>
                <a:ea typeface="宋体" panose="02010600030101010101" pitchFamily="2" charset="-122"/>
              </a:rPr>
              <a:t>r</a:t>
            </a:r>
            <a:r>
              <a:rPr lang="zh-CN" altLang="zh-CN" kern="0" dirty="0">
                <a:solidFill>
                  <a:schemeClr val="tx1"/>
                </a:solidFill>
                <a:effectLst/>
                <a:latin typeface="Times New Roman" panose="02020603050405020304" pitchFamily="18" charset="0"/>
                <a:ea typeface="宋体" panose="02010600030101010101" pitchFamily="2" charset="-122"/>
              </a:rPr>
              <a:t>，其中</a:t>
            </a:r>
            <a:r>
              <a:rPr lang="en-US" altLang="zh-CN" kern="0" dirty="0">
                <a:solidFill>
                  <a:schemeClr val="tx1"/>
                </a:solidFill>
                <a:effectLst/>
                <a:latin typeface="Times New Roman" panose="02020603050405020304" pitchFamily="18" charset="0"/>
                <a:ea typeface="宋体" panose="02010600030101010101" pitchFamily="2" charset="-122"/>
              </a:rPr>
              <a:t>r</a:t>
            </a:r>
            <a:r>
              <a:rPr lang="zh-CN" altLang="zh-CN" kern="0" dirty="0">
                <a:solidFill>
                  <a:schemeClr val="tx1"/>
                </a:solidFill>
                <a:effectLst/>
                <a:latin typeface="Times New Roman" panose="02020603050405020304" pitchFamily="18" charset="0"/>
                <a:ea typeface="宋体" panose="02010600030101010101" pitchFamily="2" charset="-122"/>
              </a:rPr>
              <a:t>保存了当前行的所有信息，循环遍历累加信息。</a:t>
            </a:r>
            <a:endParaRPr lang="zh-CN" altLang="zh-CN"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800557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汉诺塔问题背景"/>
          <p:cNvSpPr txBox="1">
            <a:spLocks noGrp="1"/>
          </p:cNvSpPr>
          <p:nvPr>
            <p:ph type="ctrTitle"/>
          </p:nvPr>
        </p:nvSpPr>
        <p:spPr>
          <a:xfrm>
            <a:off x="1428750" y="764771"/>
            <a:ext cx="21526500" cy="1673791"/>
          </a:xfrm>
          <a:prstGeom prst="rect">
            <a:avLst/>
          </a:prstGeom>
        </p:spPr>
        <p:txBody>
          <a:bodyPr/>
          <a:lstStyle/>
          <a:p>
            <a:pPr marL="457199" indent="-457199">
              <a:defRPr sz="8800"/>
            </a:pPr>
            <a:r>
              <a:rPr lang="zh-CN" altLang="en-US" dirty="0"/>
              <a:t>选题目的</a:t>
            </a:r>
            <a:endParaRPr lang="en-US" altLang="zh-CN" dirty="0"/>
          </a:p>
        </p:txBody>
      </p:sp>
      <p:sp>
        <p:nvSpPr>
          <p:cNvPr id="124" name="汉诺塔问题是源于印度一个古老传说的益智玩具。大梵天创造世界的时候做了三根金刚石柱子，在一根柱子上从下往上按照大小顺序摞着64片黄金圆盘。大梵天命令婆罗门把圆盘从下面开始按大小顺序重新摆放在另一根柱子上。并且规定，在小圆盘上不能放大圆盘，在三根柱子之间一次只能移动一个圆盘。"/>
          <p:cNvSpPr txBox="1">
            <a:spLocks noGrp="1"/>
          </p:cNvSpPr>
          <p:nvPr>
            <p:ph type="subTitle" idx="1"/>
          </p:nvPr>
        </p:nvSpPr>
        <p:spPr>
          <a:xfrm>
            <a:off x="2261062" y="3840481"/>
            <a:ext cx="20694188" cy="7148946"/>
          </a:xfrm>
          <a:prstGeom prst="rect">
            <a:avLst/>
          </a:prstGeom>
        </p:spPr>
        <p:txBody>
          <a:bodyPr>
            <a:normAutofit/>
          </a:bodyPr>
          <a:lstStyle>
            <a:lvl1pPr marR="457200" algn="l" defTabSz="266700">
              <a:defRPr sz="7000">
                <a:latin typeface="Helvetica"/>
                <a:ea typeface="Helvetica"/>
                <a:cs typeface="Helvetica"/>
                <a:sym typeface="Helvetica"/>
              </a:defRPr>
            </a:lvl1pPr>
          </a:lstStyle>
          <a:p>
            <a:pPr indent="266700" algn="just">
              <a:lnSpc>
                <a:spcPct val="125000"/>
              </a:lnSpc>
            </a:pPr>
            <a:r>
              <a:rPr lang="en-US" altLang="zh-CN" sz="4400" b="1" dirty="0">
                <a:solidFill>
                  <a:schemeClr val="tx1"/>
                </a:solidFill>
                <a:latin typeface="+mn-lt"/>
                <a:ea typeface="+mn-ea"/>
                <a:cs typeface="+mn-cs"/>
                <a:sym typeface="Helvetica Neue"/>
              </a:rPr>
              <a:t>				</a:t>
            </a:r>
            <a:r>
              <a:rPr lang="zh-CN" altLang="zh-CN" sz="44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我出生于合肥，一座新兴的科教工业城市，小时候的空气是自由干净的，可如今随着城市的不断发展，空气质量却是肉眼可见的恶化，我无比怀念小时候的干净空气，长大后通过高考我选择了空气质量位居全国前列的城市——海南省海口市。值此机器学习的机会，让我能实现</a:t>
            </a:r>
            <a:r>
              <a:rPr lang="zh-CN" altLang="zh-CN" sz="4400" kern="0" dirty="0">
                <a:solidFill>
                  <a:schemeClr val="tx1"/>
                </a:solidFill>
                <a:effectLst/>
                <a:latin typeface="Times New Roman" panose="02020603050405020304" pitchFamily="18" charset="0"/>
                <a:ea typeface="宋体" panose="02010600030101010101" pitchFamily="2" charset="-122"/>
              </a:rPr>
              <a:t>基于线性回归分析空气质量的课程设计。本人负责此次项目的训练和评价部分，数据集源自于</a:t>
            </a:r>
            <a:r>
              <a:rPr lang="en-US" altLang="zh-CN" sz="4400" kern="0" dirty="0" err="1">
                <a:solidFill>
                  <a:schemeClr val="tx1"/>
                </a:solidFill>
                <a:effectLst/>
                <a:latin typeface="Times New Roman" panose="02020603050405020304" pitchFamily="18" charset="0"/>
                <a:ea typeface="宋体" panose="02010600030101010101" pitchFamily="2" charset="-122"/>
              </a:rPr>
              <a:t>kaggle</a:t>
            </a:r>
            <a:r>
              <a:rPr lang="zh-CN" altLang="zh-CN" sz="4400" kern="0" dirty="0">
                <a:solidFill>
                  <a:schemeClr val="tx1"/>
                </a:solidFill>
                <a:effectLst/>
                <a:latin typeface="Times New Roman" panose="02020603050405020304" pitchFamily="18" charset="0"/>
                <a:ea typeface="宋体" panose="02010600030101010101" pitchFamily="2" charset="-122"/>
              </a:rPr>
              <a:t>的开源数据集，数据收集地</a:t>
            </a:r>
            <a:r>
              <a:rPr lang="zh-CN" altLang="zh-CN" sz="44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点是合肥丰原。</a:t>
            </a:r>
            <a:endParaRPr lang="zh-CN" altLang="zh-CN" sz="4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25000"/>
              </a:lnSpc>
            </a:pPr>
            <a:endParaRPr lang="zh-CN" altLang="zh-CN" sz="44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25000"/>
              </a:lnSpc>
            </a:pPr>
            <a:endParaRPr lang="zh-CN" altLang="zh-CN" sz="5400" b="1" dirty="0">
              <a:latin typeface="+mn-lt"/>
              <a:ea typeface="+mn-ea"/>
              <a:cs typeface="+mn-cs"/>
              <a:sym typeface="Helvetica Neue"/>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67098"/>
            <a:ext cx="12071119" cy="11691851"/>
          </a:xfrm>
        </p:spPr>
        <p:txBody>
          <a:bodyPr>
            <a:noAutofit/>
          </a:bodyPr>
          <a:lstStyle/>
          <a:p>
            <a:pPr algn="just">
              <a:lnSpc>
                <a:spcPct val="240000"/>
              </a:lnSpc>
              <a:spcBef>
                <a:spcPts val="1700"/>
              </a:spcBef>
              <a:spcAft>
                <a:spcPts val="1650"/>
              </a:spcAft>
            </a:pPr>
            <a:r>
              <a:rPr lang="en-US" altLang="zh-CN" b="1" kern="2200" dirty="0">
                <a:solidFill>
                  <a:schemeClr val="tx1"/>
                </a:solidFill>
                <a:effectLst/>
                <a:latin typeface="Times New Roman" panose="02020603050405020304" pitchFamily="18" charset="0"/>
                <a:ea typeface="宋体" panose="02010600030101010101" pitchFamily="2" charset="-122"/>
              </a:rPr>
              <a:t>3.</a:t>
            </a:r>
            <a:r>
              <a:rPr lang="zh-CN" altLang="zh-CN" b="1" kern="2200" dirty="0">
                <a:solidFill>
                  <a:schemeClr val="tx1"/>
                </a:solidFill>
                <a:effectLst/>
                <a:latin typeface="Times New Roman" panose="02020603050405020304" pitchFamily="18" charset="0"/>
                <a:ea typeface="宋体" panose="02010600030101010101" pitchFamily="2" charset="-122"/>
              </a:rPr>
              <a:t>实验数据与模型的训练过程</a:t>
            </a:r>
          </a:p>
          <a:p>
            <a:pPr algn="just">
              <a:lnSpc>
                <a:spcPct val="173000"/>
              </a:lnSpc>
              <a:spcBef>
                <a:spcPts val="1300"/>
              </a:spcBef>
              <a:spcAft>
                <a:spcPts val="1300"/>
              </a:spcAft>
            </a:pPr>
            <a:r>
              <a:rPr lang="en-US"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 </a:t>
            </a:r>
            <a:r>
              <a:rPr lang="zh-CN"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训练过程</a:t>
            </a:r>
            <a:endParaRPr lang="zh-CN"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lvl="0" algn="just">
              <a:lnSpc>
                <a:spcPct val="150000"/>
              </a:lnSpc>
            </a:pPr>
            <a:r>
              <a:rPr lang="en-US" altLang="zh-CN" dirty="0">
                <a:solidFill>
                  <a:schemeClr val="tx1"/>
                </a:solidFill>
                <a:effectLst/>
                <a:latin typeface="Times New Roman" panose="02020603050405020304" pitchFamily="18" charset="0"/>
                <a:ea typeface="宋体" panose="02010600030101010101" pitchFamily="2" charset="-122"/>
              </a:rPr>
              <a:t>2)</a:t>
            </a:r>
            <a:r>
              <a:rPr lang="zh-CN" altLang="en-US" dirty="0">
                <a:solidFill>
                  <a:schemeClr val="tx1"/>
                </a:solidFill>
                <a:effectLst/>
                <a:latin typeface="Times New Roman" panose="02020603050405020304" pitchFamily="18" charset="0"/>
                <a:ea typeface="宋体" panose="02010600030101010101" pitchFamily="2" charset="-122"/>
              </a:rPr>
              <a:t>选择损失函数</a:t>
            </a:r>
            <a:r>
              <a:rPr lang="zh-CN" altLang="zh-CN" kern="0" dirty="0">
                <a:solidFill>
                  <a:schemeClr val="tx1"/>
                </a:solidFill>
                <a:effectLst/>
                <a:latin typeface="Times New Roman" panose="02020603050405020304" pitchFamily="18" charset="0"/>
                <a:ea typeface="宋体" panose="02010600030101010101" pitchFamily="2" charset="-122"/>
              </a:rPr>
              <a:t>：</a:t>
            </a:r>
            <a:endParaRPr lang="en-US" altLang="zh-CN" kern="0" dirty="0">
              <a:solidFill>
                <a:schemeClr val="tx1"/>
              </a:solidFill>
              <a:effectLst/>
              <a:latin typeface="Times New Roman" panose="02020603050405020304" pitchFamily="18" charset="0"/>
              <a:ea typeface="宋体" panose="02010600030101010101" pitchFamily="2" charset="-122"/>
            </a:endParaRPr>
          </a:p>
          <a:p>
            <a:pPr marL="228600" algn="just">
              <a:lnSpc>
                <a:spcPct val="150000"/>
              </a:lnSpc>
            </a:pPr>
            <a:r>
              <a:rPr lang="zh-CN" altLang="zh-CN" kern="0" dirty="0">
                <a:solidFill>
                  <a:schemeClr val="tx1"/>
                </a:solidFill>
                <a:effectLst/>
                <a:latin typeface="Times New Roman" panose="02020603050405020304" pitchFamily="18" charset="0"/>
                <a:ea typeface="宋体" panose="02010600030101010101" pitchFamily="2" charset="-122"/>
              </a:rPr>
              <a:t>我们选取均方误差为损失函数，</a:t>
            </a:r>
            <a:r>
              <a:rPr lang="en-US" altLang="zh-CN" kern="0" dirty="0">
                <a:solidFill>
                  <a:schemeClr val="tx1"/>
                </a:solidFill>
                <a:effectLst/>
                <a:latin typeface="Times New Roman" panose="02020603050405020304" pitchFamily="18" charset="0"/>
                <a:ea typeface="宋体" panose="02010600030101010101" pitchFamily="2" charset="-122"/>
              </a:rPr>
              <a:t>L(f) = (y - f)^2 </a:t>
            </a:r>
            <a:r>
              <a:rPr lang="zh-CN" altLang="zh-CN" kern="0" dirty="0">
                <a:solidFill>
                  <a:schemeClr val="tx1"/>
                </a:solidFill>
                <a:effectLst/>
                <a:latin typeface="Times New Roman" panose="02020603050405020304" pitchFamily="18" charset="0"/>
                <a:ea typeface="宋体" panose="02010600030101010101" pitchFamily="2" charset="-122"/>
              </a:rPr>
              <a:t>求和再求平局值。</a:t>
            </a:r>
            <a:endParaRPr lang="en-US" altLang="zh-CN" kern="0" dirty="0">
              <a:solidFill>
                <a:schemeClr val="tx1"/>
              </a:solidFill>
              <a:effectLst/>
              <a:latin typeface="Times New Roman" panose="02020603050405020304" pitchFamily="18" charset="0"/>
              <a:ea typeface="宋体" panose="02010600030101010101" pitchFamily="2" charset="-122"/>
            </a:endParaRPr>
          </a:p>
          <a:p>
            <a:pPr algn="just">
              <a:lnSpc>
                <a:spcPct val="150000"/>
              </a:lnSpc>
            </a:pPr>
            <a:r>
              <a:rPr lang="en-US" altLang="zh-CN" dirty="0">
                <a:solidFill>
                  <a:schemeClr val="tx1"/>
                </a:solidFill>
                <a:effectLst/>
                <a:latin typeface="Times New Roman" panose="02020603050405020304" pitchFamily="18" charset="0"/>
                <a:ea typeface="宋体" panose="02010600030101010101" pitchFamily="2" charset="-122"/>
              </a:rPr>
              <a:t>3</a:t>
            </a:r>
            <a:r>
              <a:rPr lang="en-US" altLang="zh-CN" kern="0" dirty="0">
                <a:solidFill>
                  <a:schemeClr val="tx1"/>
                </a:solidFill>
                <a:effectLst/>
                <a:latin typeface="Times New Roman" panose="02020603050405020304" pitchFamily="18" charset="0"/>
                <a:ea typeface="宋体" panose="02010600030101010101" pitchFamily="2" charset="-122"/>
              </a:rPr>
              <a:t>)</a:t>
            </a:r>
            <a:r>
              <a:rPr lang="zh-CN" altLang="zh-CN" kern="0" dirty="0">
                <a:solidFill>
                  <a:schemeClr val="tx1"/>
                </a:solidFill>
                <a:effectLst/>
                <a:latin typeface="Times New Roman" panose="02020603050405020304" pitchFamily="18" charset="0"/>
                <a:ea typeface="宋体" panose="02010600030101010101" pitchFamily="2" charset="-122"/>
              </a:rPr>
              <a:t>初始化参数</a:t>
            </a:r>
            <a:r>
              <a:rPr lang="en-US" altLang="zh-CN" kern="0" dirty="0">
                <a:solidFill>
                  <a:schemeClr val="tx1"/>
                </a:solidFill>
                <a:effectLst/>
                <a:latin typeface="Times New Roman" panose="02020603050405020304" pitchFamily="18" charset="0"/>
                <a:ea typeface="宋体" panose="02010600030101010101" pitchFamily="2" charset="-122"/>
              </a:rPr>
              <a:t>:</a:t>
            </a:r>
          </a:p>
          <a:p>
            <a:pPr algn="just">
              <a:lnSpc>
                <a:spcPct val="150000"/>
              </a:lnSpc>
            </a:pPr>
            <a:endParaRPr lang="en-US" altLang="zh-CN" dirty="0">
              <a:solidFill>
                <a:schemeClr val="tx1"/>
              </a:solidFill>
              <a:effectLst/>
              <a:latin typeface="Times New Roman" panose="02020603050405020304" pitchFamily="18" charset="0"/>
              <a:ea typeface="宋体" panose="02010600030101010101" pitchFamily="2" charset="-122"/>
            </a:endParaRPr>
          </a:p>
          <a:p>
            <a:pPr algn="just">
              <a:lnSpc>
                <a:spcPct val="150000"/>
              </a:lnSpc>
            </a:pPr>
            <a:endParaRPr lang="en-US" altLang="zh-CN" kern="100" dirty="0">
              <a:solidFill>
                <a:schemeClr val="tx1"/>
              </a:solidFill>
              <a:effectLst/>
              <a:latin typeface="Times New Roman" panose="02020603050405020304" pitchFamily="18" charset="0"/>
              <a:ea typeface="宋体" panose="02010600030101010101" pitchFamily="2" charset="-122"/>
            </a:endParaRPr>
          </a:p>
          <a:p>
            <a:pPr algn="just">
              <a:lnSpc>
                <a:spcPct val="150000"/>
              </a:lnSpc>
            </a:pPr>
            <a:r>
              <a:rPr lang="en-US" altLang="zh-CN" kern="100" dirty="0">
                <a:solidFill>
                  <a:schemeClr val="tx1"/>
                </a:solidFill>
                <a:effectLst/>
                <a:latin typeface="Times New Roman" panose="02020603050405020304" pitchFamily="18" charset="0"/>
                <a:ea typeface="宋体" panose="02010600030101010101" pitchFamily="2" charset="-122"/>
              </a:rPr>
              <a:t>4)</a:t>
            </a:r>
            <a:r>
              <a:rPr lang="zh-CN" altLang="zh-CN" kern="0" dirty="0">
                <a:solidFill>
                  <a:schemeClr val="tx1"/>
                </a:solidFill>
                <a:effectLst/>
                <a:latin typeface="Times New Roman" panose="02020603050405020304" pitchFamily="18" charset="0"/>
                <a:ea typeface="宋体" panose="02010600030101010101" pitchFamily="2" charset="-122"/>
              </a:rPr>
              <a:t>计算预测值</a:t>
            </a:r>
            <a:r>
              <a:rPr lang="en-US" altLang="zh-CN" kern="0" dirty="0">
                <a:solidFill>
                  <a:schemeClr val="tx1"/>
                </a:solidFill>
                <a:effectLst/>
                <a:latin typeface="Times New Roman" panose="02020603050405020304" pitchFamily="18" charset="0"/>
                <a:ea typeface="宋体" panose="02010600030101010101" pitchFamily="2" charset="-122"/>
              </a:rPr>
              <a:t>:</a:t>
            </a:r>
          </a:p>
          <a:p>
            <a:pPr algn="just">
              <a:lnSpc>
                <a:spcPct val="150000"/>
              </a:lnSpc>
            </a:pPr>
            <a:endParaRPr lang="zh-CN" altLang="zh-CN" kern="100" dirty="0">
              <a:solidFill>
                <a:schemeClr val="tx1"/>
              </a:solidFill>
              <a:effectLst/>
              <a:latin typeface="Times New Roman" panose="02020603050405020304" pitchFamily="18" charset="0"/>
              <a:ea typeface="宋体" panose="02010600030101010101" pitchFamily="2" charset="-122"/>
            </a:endParaRPr>
          </a:p>
          <a:p>
            <a:pPr algn="just">
              <a:lnSpc>
                <a:spcPct val="150000"/>
              </a:lnSpc>
            </a:pPr>
            <a:r>
              <a:rPr lang="en-US" altLang="zh-CN" kern="100" dirty="0">
                <a:solidFill>
                  <a:schemeClr val="tx1"/>
                </a:solidFill>
                <a:effectLst/>
                <a:latin typeface="Times New Roman" panose="02020603050405020304" pitchFamily="18" charset="0"/>
                <a:ea typeface="宋体" panose="02010600030101010101" pitchFamily="2" charset="-122"/>
              </a:rPr>
              <a:t>5)</a:t>
            </a:r>
            <a:r>
              <a:rPr lang="zh-CN" altLang="zh-CN" dirty="0">
                <a:solidFill>
                  <a:schemeClr val="tx1"/>
                </a:solidFill>
                <a:effectLst/>
                <a:latin typeface="Times New Roman" panose="02020603050405020304" pitchFamily="18" charset="0"/>
                <a:ea typeface="宋体" panose="02010600030101010101" pitchFamily="2" charset="-122"/>
              </a:rPr>
              <a:t>计算损失</a:t>
            </a:r>
            <a:r>
              <a:rPr lang="en-US" altLang="zh-CN" dirty="0">
                <a:solidFill>
                  <a:schemeClr val="tx1"/>
                </a:solidFill>
                <a:effectLst/>
                <a:latin typeface="Times New Roman" panose="02020603050405020304" pitchFamily="18" charset="0"/>
                <a:ea typeface="宋体" panose="02010600030101010101" pitchFamily="2" charset="-122"/>
              </a:rPr>
              <a:t>:</a:t>
            </a:r>
          </a:p>
          <a:p>
            <a:pPr algn="just">
              <a:lnSpc>
                <a:spcPct val="150000"/>
              </a:lnSpc>
            </a:pPr>
            <a:endParaRPr lang="zh-CN" altLang="zh-CN" dirty="0">
              <a:solidFill>
                <a:schemeClr val="tx1"/>
              </a:solidFill>
              <a:effectLst/>
              <a:latin typeface="Times New Roman" panose="02020603050405020304" pitchFamily="18" charset="0"/>
              <a:ea typeface="宋体" panose="02010600030101010101" pitchFamily="2" charset="-122"/>
            </a:endParaRPr>
          </a:p>
          <a:p>
            <a:pPr algn="just">
              <a:lnSpc>
                <a:spcPct val="150000"/>
              </a:lnSpc>
            </a:pPr>
            <a:r>
              <a:rPr lang="en-US" altLang="zh-CN" kern="100" dirty="0">
                <a:solidFill>
                  <a:schemeClr val="tx1"/>
                </a:solidFill>
                <a:effectLst/>
                <a:latin typeface="Times New Roman" panose="02020603050405020304" pitchFamily="18" charset="0"/>
                <a:ea typeface="宋体" panose="02010600030101010101" pitchFamily="2" charset="-122"/>
              </a:rPr>
              <a:t>6)</a:t>
            </a:r>
            <a:r>
              <a:rPr lang="zh-CN" altLang="en-US" kern="100" dirty="0">
                <a:solidFill>
                  <a:schemeClr val="tx1"/>
                </a:solidFill>
                <a:effectLst/>
                <a:latin typeface="Times New Roman" panose="02020603050405020304" pitchFamily="18" charset="0"/>
                <a:ea typeface="宋体" panose="02010600030101010101" pitchFamily="2" charset="-122"/>
              </a:rPr>
              <a:t>更新梯度：</a:t>
            </a:r>
            <a:endParaRPr lang="en-US" altLang="zh-CN" kern="100" dirty="0">
              <a:solidFill>
                <a:schemeClr val="tx1"/>
              </a:solidFill>
              <a:effectLst/>
              <a:latin typeface="Times New Roman" panose="02020603050405020304" pitchFamily="18" charset="0"/>
              <a:ea typeface="宋体" panose="02010600030101010101" pitchFamily="2" charset="-122"/>
            </a:endParaRPr>
          </a:p>
          <a:p>
            <a:pPr algn="just">
              <a:lnSpc>
                <a:spcPct val="150000"/>
              </a:lnSpc>
            </a:pPr>
            <a:endParaRPr lang="zh-CN" altLang="zh-CN" kern="100" dirty="0">
              <a:solidFill>
                <a:schemeClr val="tx1"/>
              </a:solidFill>
              <a:effectLst/>
              <a:latin typeface="Times New Roman" panose="02020603050405020304" pitchFamily="18" charset="0"/>
              <a:ea typeface="宋体" panose="02010600030101010101" pitchFamily="2" charset="-122"/>
            </a:endParaRPr>
          </a:p>
          <a:p>
            <a:pPr marL="228600" algn="just">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150000"/>
              </a:lnSpc>
            </a:pPr>
            <a:endParaRPr lang="en-US" altLang="zh-CN" sz="2800" kern="100" dirty="0">
              <a:solidFill>
                <a:schemeClr val="tx1"/>
              </a:solidFill>
              <a:effectLst/>
              <a:latin typeface="Times New Roman" panose="02020603050405020304" pitchFamily="18" charset="0"/>
              <a:ea typeface="宋体" panose="02010600030101010101" pitchFamily="2" charset="-122"/>
            </a:endParaRPr>
          </a:p>
        </p:txBody>
      </p:sp>
      <p:sp>
        <p:nvSpPr>
          <p:cNvPr id="5" name="Rectangle 2">
            <a:extLst>
              <a:ext uri="{FF2B5EF4-FFF2-40B4-BE49-F238E27FC236}">
                <a16:creationId xmlns:a16="http://schemas.microsoft.com/office/drawing/2014/main" id="{0125430E-45AE-783C-5170-9F595000659E}"/>
              </a:ext>
            </a:extLst>
          </p:cNvPr>
          <p:cNvSpPr>
            <a:spLocks noChangeArrowheads="1"/>
          </p:cNvSpPr>
          <p:nvPr/>
        </p:nvSpPr>
        <p:spPr bwMode="auto">
          <a:xfrm>
            <a:off x="1662546" y="7009539"/>
            <a:ext cx="4372494" cy="11541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w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np.zeros</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0" i="0" u="none" strike="noStrike" cap="none" normalizeH="0" baseline="0" dirty="0">
                <a:ln>
                  <a:noFill/>
                </a:ln>
                <a:solidFill>
                  <a:srgbClr val="000080"/>
                </a:solidFill>
                <a:effectLst/>
                <a:latin typeface="Arial Unicode MS" panose="020B0604020202020204" pitchFamily="34" charset="-128"/>
                <a:ea typeface="Courier New" panose="02070309020205020404" pitchFamily="49" charset="0"/>
                <a:cs typeface="宋体" panose="02010600030101010101" pitchFamily="2" charset="-122"/>
              </a:rPr>
              <a:t>len</a:t>
            </a:r>
            <a:r>
              <a:rPr kumimoji="0" lang="zh-CN" altLang="zh-CN" sz="1800" b="0" i="0" u="none" strike="noStrike" cap="none" normalizeH="0" baseline="0" dirty="0">
                <a:ln>
                  <a:noFill/>
                </a:ln>
                <a:solidFill>
                  <a:srgbClr val="0E4A8E"/>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x</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0" i="0" u="none" strike="noStrike" cap="none" normalizeH="0" baseline="0" dirty="0">
                <a:ln>
                  <a:noFill/>
                </a:ln>
                <a:solidFill>
                  <a:srgbClr val="0000FF"/>
                </a:solidFill>
                <a:effectLst/>
                <a:latin typeface="Arial Unicode MS" panose="020B0604020202020204" pitchFamily="34" charset="-128"/>
                <a:ea typeface="Courier New" panose="02070309020205020404" pitchFamily="49" charset="0"/>
                <a:cs typeface="宋体" panose="02010600030101010101" pitchFamily="2" charset="-122"/>
              </a:rPr>
              <a:t>0</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0" i="0" u="none" strike="noStrike" cap="none" normalizeH="0" baseline="0" dirty="0">
                <a:ln>
                  <a:noFill/>
                </a:ln>
                <a:solidFill>
                  <a:srgbClr val="0E4A8E"/>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t># shap: (163,) 0: 163 __len__: 1 size: 163</a:t>
            </a:r>
            <a:b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b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l_rate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0" u="none" strike="noStrike" cap="none" normalizeH="0" baseline="0" dirty="0">
                <a:ln>
                  <a:noFill/>
                </a:ln>
                <a:solidFill>
                  <a:srgbClr val="0000FF"/>
                </a:solidFill>
                <a:effectLst/>
                <a:latin typeface="Arial Unicode MS" panose="020B0604020202020204" pitchFamily="34" charset="-128"/>
                <a:ea typeface="Courier New" panose="02070309020205020404" pitchFamily="49" charset="0"/>
                <a:cs typeface="宋体" panose="02010600030101010101" pitchFamily="2" charset="-122"/>
              </a:rPr>
              <a:t>1 </a:t>
            </a:r>
            <a: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1" u="none" strike="noStrike" cap="none" normalizeH="0" baseline="0" dirty="0">
                <a:ln>
                  <a:noFill/>
                </a:ln>
                <a:solidFill>
                  <a:srgbClr val="808080"/>
                </a:solidFill>
                <a:effectLst/>
                <a:latin typeface="Menlo-Regular" panose="020B0609030804020204" pitchFamily="49" charset="0"/>
                <a:cs typeface="Menlo-Regular" panose="020B0609030804020204" pitchFamily="49" charset="0"/>
              </a:rPr>
              <a:t>学习率，用于更新</a:t>
            </a:r>
            <a: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t>w</a:t>
            </a:r>
            <a:b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b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repeat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0" u="none" strike="noStrike" cap="none" normalizeH="0" baseline="0" dirty="0">
                <a:ln>
                  <a:noFill/>
                </a:ln>
                <a:solidFill>
                  <a:srgbClr val="0000FF"/>
                </a:solidFill>
                <a:effectLst/>
                <a:latin typeface="Arial Unicode MS" panose="020B0604020202020204" pitchFamily="34" charset="-128"/>
                <a:ea typeface="Courier New" panose="02070309020205020404" pitchFamily="49" charset="0"/>
                <a:cs typeface="宋体" panose="02010600030101010101" pitchFamily="2" charset="-122"/>
              </a:rPr>
              <a:t>10000 </a:t>
            </a:r>
            <a: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1" u="none" strike="noStrike" cap="none" normalizeH="0" baseline="0" dirty="0">
                <a:ln>
                  <a:noFill/>
                </a:ln>
                <a:solidFill>
                  <a:srgbClr val="808080"/>
                </a:solidFill>
                <a:effectLst/>
                <a:latin typeface="Menlo-Regular" panose="020B0609030804020204" pitchFamily="49" charset="0"/>
                <a:cs typeface="Menlo-Regular" panose="020B0609030804020204" pitchFamily="49" charset="0"/>
              </a:rPr>
              <a:t>迭代次数</a:t>
            </a:r>
            <a:r>
              <a:rPr kumimoji="0" lang="zh-CN" altLang="zh-CN" sz="1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3E07BDB8-139F-E70D-12FE-21CD935ECECA}"/>
              </a:ext>
            </a:extLst>
          </p:cNvPr>
          <p:cNvSpPr>
            <a:spLocks noChangeArrowheads="1"/>
          </p:cNvSpPr>
          <p:nvPr/>
        </p:nvSpPr>
        <p:spPr bwMode="auto">
          <a:xfrm>
            <a:off x="1662546" y="9372340"/>
            <a:ext cx="9825643"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做矩阵乘法</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np.dot</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x</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w</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0" i="0" u="none" strike="noStrike" cap="none" normalizeH="0" baseline="0" dirty="0">
                <a:ln>
                  <a:noFill/>
                </a:ln>
                <a:solidFill>
                  <a:srgbClr val="000000"/>
                </a:solidFill>
                <a:effectLst/>
                <a:latin typeface="Arial Unicode MS" panose="020B0604020202020204" pitchFamily="34" charset="-128"/>
                <a:cs typeface="宋体" panose="02010600030101010101" pitchFamily="2" charset="-122"/>
              </a:rPr>
              <a:t>，(5652, 163)*(163, 1) ,shape = (5652, 1),乘后可得预测值。</a:t>
            </a:r>
            <a:r>
              <a:rPr kumimoji="0" lang="zh-CN" altLang="zh-CN" sz="1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CB6C1703-E81E-32D6-D0BA-223213E8904A}"/>
              </a:ext>
            </a:extLst>
          </p:cNvPr>
          <p:cNvSpPr>
            <a:spLocks noChangeArrowheads="1"/>
          </p:cNvSpPr>
          <p:nvPr/>
        </p:nvSpPr>
        <p:spPr bwMode="auto">
          <a:xfrm>
            <a:off x="1662546" y="10604063"/>
            <a:ext cx="7148945"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45720" rIns="91440" bIns="0" numCol="1" anchor="ctr" anchorCtr="0" compatLnSpc="1">
            <a:prstTxWarp prst="textNoShape">
              <a:avLst/>
            </a:prstTxWarp>
            <a:spAutoFit/>
          </a:bodyPr>
          <a:lstStyle/>
          <a:p>
            <a:pPr marL="0" marR="0" lvl="0" indent="255588" algn="l" defTabSz="914400" rtl="0" eaLnBrk="0" fontAlgn="base" latinLnBrk="0" hangingPunct="0">
              <a:lnSpc>
                <a:spcPct val="100000"/>
              </a:lnSpc>
              <a:spcBef>
                <a:spcPct val="0"/>
              </a:spcBef>
              <a:spcAft>
                <a:spcPct val="0"/>
              </a:spcAft>
              <a:buClrTx/>
              <a:buSzTx/>
              <a:buFontTx/>
              <a:buNone/>
              <a:tabLst/>
            </a:pP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loss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hypo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y </a:t>
            </a:r>
            <a: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1" u="none" strike="noStrike" cap="none" normalizeH="0" baseline="0" dirty="0">
                <a:ln>
                  <a:noFill/>
                </a:ln>
                <a:solidFill>
                  <a:srgbClr val="808080"/>
                </a:solidFill>
                <a:effectLst/>
                <a:latin typeface="Menlo-Regular" panose="020B0609030804020204" pitchFamily="49" charset="0"/>
                <a:cs typeface="Menlo-Regular" panose="020B0609030804020204" pitchFamily="49" charset="0"/>
              </a:rPr>
              <a:t>预测数值</a:t>
            </a:r>
            <a: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t> - </a:t>
            </a:r>
            <a:r>
              <a:rPr kumimoji="0" lang="zh-CN" altLang="zh-CN" sz="1800" b="0" i="1" u="none" strike="noStrike" cap="none" normalizeH="0" baseline="0" dirty="0">
                <a:ln>
                  <a:noFill/>
                </a:ln>
                <a:solidFill>
                  <a:srgbClr val="808080"/>
                </a:solidFill>
                <a:effectLst/>
                <a:latin typeface="Menlo-Regular" panose="020B0609030804020204" pitchFamily="49" charset="0"/>
                <a:cs typeface="Menlo-Regular" panose="020B0609030804020204" pitchFamily="49" charset="0"/>
              </a:rPr>
              <a:t>真实数值</a:t>
            </a:r>
            <a:endParaRPr kumimoji="0" lang="en-US" altLang="zh-CN" sz="1800" b="0" i="1" u="none" strike="noStrike" cap="none" normalizeH="0" baseline="0" dirty="0">
              <a:ln>
                <a:noFill/>
              </a:ln>
              <a:solidFill>
                <a:srgbClr val="808080"/>
              </a:solidFill>
              <a:effectLst/>
              <a:latin typeface="Menlo-Regular" panose="020B0609030804020204" pitchFamily="49" charset="0"/>
              <a:cs typeface="Menlo-Regular" panose="020B0609030804020204" pitchFamily="49" charset="0"/>
            </a:endParaRPr>
          </a:p>
          <a:p>
            <a:pPr marL="0" marR="0" lvl="0" indent="255588" algn="l" defTabSz="914400" rtl="0" eaLnBrk="0" fontAlgn="base" latinLnBrk="0" hangingPunct="0">
              <a:lnSpc>
                <a:spcPct val="100000"/>
              </a:lnSpc>
              <a:spcBef>
                <a:spcPct val="0"/>
              </a:spcBef>
              <a:spcAft>
                <a:spcPct val="0"/>
              </a:spcAft>
              <a:buClrTx/>
              <a:buSzTx/>
              <a:buFontTx/>
              <a:buNone/>
              <a:tabLst/>
            </a:pP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cost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np.sum</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loss</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0" i="0" u="none" strike="noStrike" cap="none" normalizeH="0" baseline="0" dirty="0">
                <a:ln>
                  <a:noFill/>
                </a:ln>
                <a:solidFill>
                  <a:srgbClr val="0000FF"/>
                </a:solidFill>
                <a:effectLst/>
                <a:latin typeface="Arial Unicode MS" panose="020B0604020202020204" pitchFamily="34" charset="-128"/>
                <a:ea typeface="Courier New" panose="02070309020205020404" pitchFamily="49" charset="0"/>
                <a:cs typeface="宋体" panose="02010600030101010101" pitchFamily="2" charset="-122"/>
              </a:rPr>
              <a:t>2</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0" u="none" strike="noStrike" cap="none" normalizeH="0" baseline="0" dirty="0">
                <a:ln>
                  <a:noFill/>
                </a:ln>
                <a:solidFill>
                  <a:srgbClr val="000080"/>
                </a:solidFill>
                <a:effectLst/>
                <a:latin typeface="Arial Unicode MS" panose="020B0604020202020204" pitchFamily="34" charset="-128"/>
                <a:ea typeface="Courier New" panose="02070309020205020404" pitchFamily="49" charset="0"/>
                <a:cs typeface="宋体" panose="02010600030101010101" pitchFamily="2" charset="-122"/>
              </a:rPr>
              <a:t>len</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x</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t># L(f) = (y - f)^2 </a:t>
            </a:r>
            <a:r>
              <a:rPr kumimoji="0" lang="zh-CN" altLang="zh-CN" sz="1800" b="0" i="1" u="none" strike="noStrike" cap="none" normalizeH="0" baseline="0" dirty="0">
                <a:ln>
                  <a:noFill/>
                </a:ln>
                <a:solidFill>
                  <a:srgbClr val="808080"/>
                </a:solidFill>
                <a:effectLst/>
                <a:latin typeface="Menlo-Regular" panose="020B0609030804020204" pitchFamily="49" charset="0"/>
                <a:cs typeface="Menlo-Regular" panose="020B0609030804020204" pitchFamily="49" charset="0"/>
              </a:rPr>
              <a:t>求和再求平局值</a:t>
            </a:r>
            <a:r>
              <a:rPr kumimoji="0" lang="zh-CN" altLang="zh-CN" sz="1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A630FF-07AE-6109-57DC-269A3A2FF9AE}"/>
              </a:ext>
            </a:extLst>
          </p:cNvPr>
          <p:cNvSpPr>
            <a:spLocks noChangeArrowheads="1"/>
          </p:cNvSpPr>
          <p:nvPr/>
        </p:nvSpPr>
        <p:spPr bwMode="auto">
          <a:xfrm>
            <a:off x="1662546" y="12112785"/>
            <a:ext cx="9227127"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gra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np.dot</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x_t</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loss</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t># (163, 5652) * (5652, 1)   shape: (163, 1)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2037F0F6-BDF6-1C52-5C4A-E41781789CF4}"/>
              </a:ext>
            </a:extLst>
          </p:cNvPr>
          <p:cNvSpPr txBox="1"/>
          <p:nvPr/>
        </p:nvSpPr>
        <p:spPr>
          <a:xfrm>
            <a:off x="13378411" y="4844658"/>
            <a:ext cx="10146605"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3200" dirty="0">
                <a:solidFill>
                  <a:schemeClr val="tx1"/>
                </a:solidFill>
                <a:effectLst/>
                <a:latin typeface="Times New Roman" panose="02020603050405020304" pitchFamily="18" charset="0"/>
                <a:ea typeface="宋体" panose="02010600030101010101" pitchFamily="2" charset="-122"/>
              </a:rPr>
              <a:t>7</a:t>
            </a:r>
            <a:r>
              <a:rPr lang="zh-CN" altLang="en-US" sz="3200" dirty="0">
                <a:solidFill>
                  <a:schemeClr val="tx1"/>
                </a:solidFill>
                <a:effectLst/>
                <a:latin typeface="Times New Roman" panose="02020603050405020304" pitchFamily="18" charset="0"/>
                <a:ea typeface="宋体" panose="02010600030101010101" pitchFamily="2" charset="-122"/>
              </a:rPr>
              <a:t>）更新参数：</a:t>
            </a:r>
            <a:endParaRPr lang="en-US" altLang="zh-CN" sz="3200" dirty="0">
              <a:solidFill>
                <a:schemeClr val="tx1"/>
              </a:solidFill>
              <a:effectLst/>
              <a:latin typeface="Times New Roman" panose="02020603050405020304" pitchFamily="18" charset="0"/>
              <a:ea typeface="宋体" panose="02010600030101010101" pitchFamily="2" charset="-122"/>
            </a:endParaRPr>
          </a:p>
          <a:p>
            <a:pPr marL="0" marR="0" indent="0" algn="l" defTabSz="825500" rtl="0" fontAlgn="auto" latinLnBrk="0" hangingPunct="0">
              <a:lnSpc>
                <a:spcPct val="100000"/>
              </a:lnSpc>
              <a:spcBef>
                <a:spcPts val="0"/>
              </a:spcBef>
              <a:spcAft>
                <a:spcPts val="0"/>
              </a:spcAft>
              <a:buClrTx/>
              <a:buSzTx/>
              <a:buFontTx/>
              <a:buNone/>
              <a:tabLst/>
            </a:pPr>
            <a:endParaRPr lang="en-US" altLang="zh-CN" sz="3200" dirty="0">
              <a:solidFill>
                <a:schemeClr val="tx1"/>
              </a:solidFill>
              <a:effectLst/>
              <a:latin typeface="Times New Roman" panose="02020603050405020304" pitchFamily="18" charset="0"/>
              <a:ea typeface="宋体" panose="02010600030101010101" pitchFamily="2" charset="-122"/>
            </a:endParaRPr>
          </a:p>
          <a:p>
            <a:pPr marL="0" marR="0" indent="0" algn="l" defTabSz="825500" rtl="0" fontAlgn="auto" latinLnBrk="0" hangingPunct="0">
              <a:lnSpc>
                <a:spcPct val="100000"/>
              </a:lnSpc>
              <a:spcBef>
                <a:spcPts val="0"/>
              </a:spcBef>
              <a:spcAft>
                <a:spcPts val="0"/>
              </a:spcAft>
              <a:buClrTx/>
              <a:buSzTx/>
              <a:buFontTx/>
              <a:buNone/>
              <a:tabLst/>
            </a:pPr>
            <a:endParaRPr lang="en-US" altLang="zh-CN" sz="3200" dirty="0">
              <a:solidFill>
                <a:schemeClr val="tx1"/>
              </a:solidFill>
              <a:effectLst/>
              <a:latin typeface="Times New Roman" panose="02020603050405020304" pitchFamily="18" charset="0"/>
              <a:ea typeface="宋体" panose="02010600030101010101" pitchFamily="2" charset="-122"/>
            </a:endParaRPr>
          </a:p>
          <a:p>
            <a:pPr marL="0" marR="0" indent="0" algn="l" defTabSz="825500" rtl="0" fontAlgn="auto" latinLnBrk="0" hangingPunct="0">
              <a:lnSpc>
                <a:spcPct val="100000"/>
              </a:lnSpc>
              <a:spcBef>
                <a:spcPts val="0"/>
              </a:spcBef>
              <a:spcAft>
                <a:spcPts val="0"/>
              </a:spcAft>
              <a:buClrTx/>
              <a:buSzTx/>
              <a:buFontTx/>
              <a:buNone/>
              <a:tabLst/>
            </a:pPr>
            <a:endParaRPr lang="en-US" altLang="zh-CN" sz="3200" dirty="0">
              <a:solidFill>
                <a:schemeClr val="tx1"/>
              </a:solidFill>
              <a:effectLst/>
              <a:latin typeface="Times New Roman" panose="02020603050405020304" pitchFamily="18" charset="0"/>
              <a:ea typeface="宋体" panose="02010600030101010101" pitchFamily="2" charset="-122"/>
            </a:endParaRPr>
          </a:p>
          <a:p>
            <a:pPr marL="0" marR="0" indent="0" algn="l" defTabSz="825500" rtl="0" fontAlgn="auto" latinLnBrk="0" hangingPunct="0">
              <a:lnSpc>
                <a:spcPct val="100000"/>
              </a:lnSpc>
              <a:spcBef>
                <a:spcPts val="0"/>
              </a:spcBef>
              <a:spcAft>
                <a:spcPts val="0"/>
              </a:spcAft>
              <a:buClrTx/>
              <a:buSzTx/>
              <a:buFontTx/>
              <a:buNone/>
              <a:tabLst/>
            </a:pPr>
            <a:r>
              <a:rPr lang="en-US" altLang="zh-CN" sz="3200" dirty="0">
                <a:solidFill>
                  <a:schemeClr val="tx1"/>
                </a:solidFill>
                <a:effectLst/>
                <a:latin typeface="Times New Roman" panose="02020603050405020304" pitchFamily="18" charset="0"/>
                <a:ea typeface="宋体" panose="02010600030101010101" pitchFamily="2" charset="-122"/>
              </a:rPr>
              <a:t>8</a:t>
            </a:r>
            <a:r>
              <a:rPr lang="zh-CN" altLang="en-US" sz="3200" dirty="0">
                <a:solidFill>
                  <a:schemeClr val="tx1"/>
                </a:solidFill>
                <a:effectLst/>
                <a:latin typeface="Times New Roman" panose="02020603050405020304" pitchFamily="18" charset="0"/>
                <a:ea typeface="宋体" panose="02010600030101010101" pitchFamily="2" charset="-122"/>
              </a:rPr>
              <a:t>）重复步骤</a:t>
            </a:r>
            <a:r>
              <a:rPr lang="en-US" altLang="zh-CN" sz="3200" dirty="0">
                <a:solidFill>
                  <a:schemeClr val="tx1"/>
                </a:solidFill>
                <a:effectLst/>
                <a:latin typeface="Times New Roman" panose="02020603050405020304" pitchFamily="18" charset="0"/>
                <a:ea typeface="宋体" panose="02010600030101010101" pitchFamily="2" charset="-122"/>
              </a:rPr>
              <a:t>4</a:t>
            </a:r>
            <a:r>
              <a:rPr lang="zh-CN" altLang="en-US" sz="3200" dirty="0">
                <a:solidFill>
                  <a:schemeClr val="tx1"/>
                </a:solidFill>
                <a:effectLst/>
                <a:latin typeface="Times New Roman" panose="02020603050405020304" pitchFamily="18" charset="0"/>
                <a:ea typeface="宋体" panose="02010600030101010101" pitchFamily="2" charset="-122"/>
              </a:rPr>
              <a:t>至</a:t>
            </a:r>
            <a:r>
              <a:rPr lang="en-US" altLang="zh-CN" sz="3200" dirty="0">
                <a:solidFill>
                  <a:schemeClr val="tx1"/>
                </a:solidFill>
                <a:effectLst/>
                <a:latin typeface="Times New Roman" panose="02020603050405020304" pitchFamily="18" charset="0"/>
                <a:ea typeface="宋体" panose="02010600030101010101" pitchFamily="2" charset="-122"/>
              </a:rPr>
              <a:t>7</a:t>
            </a:r>
          </a:p>
          <a:p>
            <a:pPr marL="0" marR="0" indent="0" algn="l" defTabSz="825500" rtl="0" fontAlgn="auto" latinLnBrk="0" hangingPunct="0">
              <a:lnSpc>
                <a:spcPct val="100000"/>
              </a:lnSpc>
              <a:spcBef>
                <a:spcPts val="0"/>
              </a:spcBef>
              <a:spcAft>
                <a:spcPts val="0"/>
              </a:spcAft>
              <a:buClrTx/>
              <a:buSzTx/>
              <a:buFontTx/>
              <a:buNone/>
              <a:tabLst/>
            </a:pPr>
            <a:endParaRPr lang="en-US" altLang="zh-CN" sz="3200" dirty="0">
              <a:solidFill>
                <a:schemeClr val="tx1"/>
              </a:solidFill>
              <a:effectLst/>
              <a:latin typeface="Times New Roman" panose="02020603050405020304" pitchFamily="18" charset="0"/>
              <a:ea typeface="宋体" panose="02010600030101010101" pitchFamily="2" charset="-122"/>
            </a:endParaRPr>
          </a:p>
          <a:p>
            <a:pPr marL="0" marR="0" indent="0" algn="l" defTabSz="825500" rtl="0" fontAlgn="auto" latinLnBrk="0" hangingPunct="0">
              <a:lnSpc>
                <a:spcPct val="100000"/>
              </a:lnSpc>
              <a:spcBef>
                <a:spcPts val="0"/>
              </a:spcBef>
              <a:spcAft>
                <a:spcPts val="0"/>
              </a:spcAft>
              <a:buClrTx/>
              <a:buSzTx/>
              <a:buFontTx/>
              <a:buNone/>
              <a:tabLst/>
            </a:pPr>
            <a:r>
              <a:rPr lang="zh-CN" altLang="en-US" sz="3200" dirty="0">
                <a:solidFill>
                  <a:schemeClr val="tx1"/>
                </a:solidFill>
                <a:effectLst/>
                <a:latin typeface="Times New Roman" panose="02020603050405020304" pitchFamily="18" charset="0"/>
                <a:ea typeface="宋体" panose="02010600030101010101" pitchFamily="2" charset="-122"/>
              </a:rPr>
              <a:t>      </a:t>
            </a:r>
          </a:p>
        </p:txBody>
      </p:sp>
      <p:sp>
        <p:nvSpPr>
          <p:cNvPr id="10" name="Rectangle 6">
            <a:extLst>
              <a:ext uri="{FF2B5EF4-FFF2-40B4-BE49-F238E27FC236}">
                <a16:creationId xmlns:a16="http://schemas.microsoft.com/office/drawing/2014/main" id="{1DC52F28-1C71-D684-FF2C-728BE4A0B214}"/>
              </a:ext>
            </a:extLst>
          </p:cNvPr>
          <p:cNvSpPr>
            <a:spLocks noChangeArrowheads="1"/>
          </p:cNvSpPr>
          <p:nvPr/>
        </p:nvSpPr>
        <p:spPr bwMode="auto">
          <a:xfrm>
            <a:off x="13946217" y="5745580"/>
            <a:ext cx="4372494" cy="8771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s_gra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gra</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0" i="0" u="none" strike="noStrike" cap="none" normalizeH="0" baseline="0" dirty="0">
                <a:ln>
                  <a:noFill/>
                </a:ln>
                <a:solidFill>
                  <a:srgbClr val="0000FF"/>
                </a:solidFill>
                <a:effectLst/>
                <a:latin typeface="Arial Unicode MS" panose="020B0604020202020204" pitchFamily="34" charset="-128"/>
                <a:ea typeface="Courier New" panose="02070309020205020404" pitchFamily="49" charset="0"/>
                <a:cs typeface="宋体" panose="02010600030101010101" pitchFamily="2" charset="-122"/>
              </a:rPr>
              <a:t>2 </a:t>
            </a:r>
            <a:br>
              <a:rPr kumimoji="0" lang="zh-CN" altLang="zh-CN" sz="1800" b="0" i="0" u="none" strike="noStrike" cap="none" normalizeH="0" baseline="0" dirty="0">
                <a:ln>
                  <a:noFill/>
                </a:ln>
                <a:solidFill>
                  <a:srgbClr val="0000FF"/>
                </a:solidFill>
                <a:effectLst/>
                <a:latin typeface="Arial Unicode MS" panose="020B0604020202020204" pitchFamily="34" charset="-128"/>
                <a:ea typeface="Courier New" panose="02070309020205020404" pitchFamily="49" charset="0"/>
                <a:cs typeface="宋体" panose="02010600030101010101" pitchFamily="2" charset="-122"/>
              </a:rPr>
            </a:b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ada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np.sqrt</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s_gra</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1" u="none" strike="noStrike" cap="none" normalizeH="0" baseline="0" dirty="0">
                <a:ln>
                  <a:noFill/>
                </a:ln>
                <a:solidFill>
                  <a:srgbClr val="808080"/>
                </a:solidFill>
                <a:effectLst/>
                <a:latin typeface="Menlo-Regular" panose="020B0609030804020204" pitchFamily="49" charset="0"/>
                <a:cs typeface="Menlo-Regular" panose="020B0609030804020204" pitchFamily="49" charset="0"/>
              </a:rPr>
              <a:t>均方根</a:t>
            </a:r>
            <a:br>
              <a:rPr kumimoji="0" lang="zh-CN" altLang="zh-CN" sz="1800" b="0" i="1" u="none" strike="noStrike" cap="none" normalizeH="0" baseline="0" dirty="0">
                <a:ln>
                  <a:noFill/>
                </a:ln>
                <a:solidFill>
                  <a:srgbClr val="808080"/>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w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w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l_rate </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gra</a:t>
            </a:r>
            <a:r>
              <a:rPr kumimoji="0" lang="zh-CN" altLang="zh-CN" sz="1800"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cs typeface="宋体" panose="02010600030101010101" pitchFamily="2" charset="-122"/>
              </a:rPr>
              <a:t>/</a:t>
            </a:r>
            <a:r>
              <a:rPr kumimoji="0" lang="zh-CN" altLang="zh-CN" sz="1800" b="1" i="1" u="none" strike="noStrike" cap="none" normalizeH="0" baseline="0" dirty="0">
                <a:ln>
                  <a:noFill/>
                </a:ln>
                <a:solidFill>
                  <a:srgbClr val="660E7A"/>
                </a:solidFill>
                <a:effectLst/>
                <a:latin typeface="Arial Unicode MS" panose="020B0604020202020204" pitchFamily="34" charset="-128"/>
                <a:ea typeface="Courier New" panose="02070309020205020404" pitchFamily="49" charset="0"/>
                <a:cs typeface="宋体" panose="02010600030101010101" pitchFamily="2" charset="-122"/>
              </a:rPr>
              <a:t>ada</a:t>
            </a:r>
            <a:r>
              <a:rPr kumimoji="0" lang="zh-CN" altLang="zh-CN" sz="1800" b="0" i="0" u="none" strike="noStrike" cap="none" normalizeH="0" baseline="0" dirty="0">
                <a:ln>
                  <a:noFill/>
                </a:ln>
                <a:solidFill>
                  <a:srgbClr val="3F9101"/>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t># </a:t>
            </a:r>
            <a:r>
              <a:rPr kumimoji="0" lang="zh-CN" altLang="zh-CN" sz="1800" b="0" i="1" u="none" strike="noStrike" cap="none" normalizeH="0" baseline="0" dirty="0">
                <a:ln>
                  <a:noFill/>
                </a:ln>
                <a:solidFill>
                  <a:srgbClr val="808080"/>
                </a:solidFill>
                <a:effectLst/>
                <a:latin typeface="Menlo-Regular" panose="020B0609030804020204" pitchFamily="49" charset="0"/>
                <a:cs typeface="Menlo-Regular" panose="020B0609030804020204" pitchFamily="49" charset="0"/>
              </a:rPr>
              <a:t>更新后的</a:t>
            </a:r>
            <a:r>
              <a:rPr kumimoji="0" lang="zh-CN" altLang="zh-CN" sz="1800" b="0" i="1" u="none" strike="noStrike" cap="none" normalizeH="0" baseline="0" dirty="0">
                <a:ln>
                  <a:noFill/>
                </a:ln>
                <a:solidFill>
                  <a:srgbClr val="808080"/>
                </a:solidFill>
                <a:effectLst/>
                <a:latin typeface="Arial Unicode MS" panose="020B0604020202020204" pitchFamily="34" charset="-128"/>
                <a:ea typeface="Courier New" panose="02070309020205020404" pitchFamily="49" charset="0"/>
                <a:cs typeface="宋体" panose="02010600030101010101" pitchFamily="2" charset="-122"/>
              </a:rPr>
              <a:t>w</a:t>
            </a:r>
            <a:r>
              <a:rPr kumimoji="0" lang="zh-CN" altLang="zh-CN" sz="1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38879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28750" y="1056687"/>
            <a:ext cx="21526500" cy="1524000"/>
          </a:xfrm>
        </p:spPr>
        <p:txBody>
          <a:bodyPr>
            <a:normAutofit/>
          </a:bodyPr>
          <a:lstStyle/>
          <a:p>
            <a:pPr marL="457199" indent="-457199">
              <a:defRPr sz="8800"/>
            </a:pPr>
            <a:r>
              <a:rPr lang="zh-CN" altLang="zh-CN" sz="8800" b="1" kern="2200" dirty="0">
                <a:solidFill>
                  <a:schemeClr val="tx1"/>
                </a:solidFill>
                <a:effectLst/>
                <a:latin typeface="Times New Roman" panose="02020603050405020304" pitchFamily="18" charset="0"/>
                <a:ea typeface="宋体" panose="02010600030101010101" pitchFamily="2" charset="-122"/>
              </a:rPr>
              <a:t>实验结果及分析</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907666"/>
            <a:ext cx="4473286" cy="1832956"/>
          </a:xfrm>
        </p:spPr>
        <p:txBody>
          <a:bodyPr>
            <a:noAutofit/>
          </a:bodyPr>
          <a:lstStyle/>
          <a:p>
            <a:pPr algn="just">
              <a:lnSpc>
                <a:spcPct val="240000"/>
              </a:lnSpc>
              <a:spcBef>
                <a:spcPts val="1700"/>
              </a:spcBef>
              <a:spcAft>
                <a:spcPts val="1650"/>
              </a:spcAft>
            </a:pPr>
            <a:r>
              <a:rPr lang="en-US" altLang="zh-CN" sz="40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4.1 </a:t>
            </a:r>
            <a:r>
              <a:rPr lang="zh-CN" altLang="zh-CN" sz="4000"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运行结果</a:t>
            </a:r>
          </a:p>
        </p:txBody>
      </p:sp>
      <p:sp>
        <p:nvSpPr>
          <p:cNvPr id="2" name="文本框 1">
            <a:extLst>
              <a:ext uri="{FF2B5EF4-FFF2-40B4-BE49-F238E27FC236}">
                <a16:creationId xmlns:a16="http://schemas.microsoft.com/office/drawing/2014/main" id="{93B61137-8DBC-7943-23FA-CC4F9B38B2ED}"/>
              </a:ext>
            </a:extLst>
          </p:cNvPr>
          <p:cNvSpPr txBox="1"/>
          <p:nvPr/>
        </p:nvSpPr>
        <p:spPr>
          <a:xfrm>
            <a:off x="420948" y="5253644"/>
            <a:ext cx="762000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zh-CN" sz="2400" kern="100" dirty="0">
                <a:solidFill>
                  <a:schemeClr val="tx1"/>
                </a:solidFill>
                <a:effectLst/>
                <a:latin typeface="Times New Roman" panose="02020603050405020304" pitchFamily="18" charset="0"/>
                <a:ea typeface="宋体" panose="02010600030101010101" pitchFamily="2" charset="-122"/>
              </a:rPr>
              <a:t>初始设置学习率为</a:t>
            </a:r>
            <a:r>
              <a:rPr lang="en-US" altLang="zh-CN" sz="2400" kern="100" dirty="0">
                <a:solidFill>
                  <a:schemeClr val="tx1"/>
                </a:solidFill>
                <a:effectLst/>
                <a:latin typeface="Times New Roman" panose="02020603050405020304" pitchFamily="18" charset="0"/>
                <a:ea typeface="宋体" panose="02010600030101010101" pitchFamily="2" charset="-122"/>
              </a:rPr>
              <a:t>1</a:t>
            </a:r>
            <a:r>
              <a:rPr lang="zh-CN" altLang="zh-CN" sz="2400" kern="100" dirty="0">
                <a:solidFill>
                  <a:schemeClr val="tx1"/>
                </a:solidFill>
                <a:effectLst/>
                <a:latin typeface="Times New Roman" panose="02020603050405020304" pitchFamily="18" charset="0"/>
                <a:ea typeface="宋体" panose="02010600030101010101" pitchFamily="2" charset="-122"/>
              </a:rPr>
              <a:t>，迭代十万次发现其陷入局部最优解中，因此提高学习率，进行重新计算。</a:t>
            </a:r>
          </a:p>
          <a:p>
            <a:pPr marL="0" marR="0" indent="0" algn="l" defTabSz="8255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pic>
        <p:nvPicPr>
          <p:cNvPr id="6" name="图片 5" descr="图形用户界面, 文本, 应用程序&#10;&#10;描述已自动生成">
            <a:extLst>
              <a:ext uri="{FF2B5EF4-FFF2-40B4-BE49-F238E27FC236}">
                <a16:creationId xmlns:a16="http://schemas.microsoft.com/office/drawing/2014/main" id="{155B3138-8FDE-1718-CF51-5FA49CAEE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47" y="6279689"/>
            <a:ext cx="7620000" cy="4406900"/>
          </a:xfrm>
          <a:prstGeom prst="rect">
            <a:avLst/>
          </a:prstGeom>
        </p:spPr>
      </p:pic>
      <p:sp>
        <p:nvSpPr>
          <p:cNvPr id="7" name="文本框 6">
            <a:extLst>
              <a:ext uri="{FF2B5EF4-FFF2-40B4-BE49-F238E27FC236}">
                <a16:creationId xmlns:a16="http://schemas.microsoft.com/office/drawing/2014/main" id="{08A9D3D6-90FE-D375-C041-6C5B5C17C363}"/>
              </a:ext>
            </a:extLst>
          </p:cNvPr>
          <p:cNvSpPr txBox="1"/>
          <p:nvPr/>
        </p:nvSpPr>
        <p:spPr>
          <a:xfrm>
            <a:off x="8769742" y="5253644"/>
            <a:ext cx="762000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zh-CN" sz="2400" kern="100" dirty="0">
                <a:solidFill>
                  <a:schemeClr val="tx1"/>
                </a:solidFill>
                <a:effectLst/>
                <a:latin typeface="Times New Roman" panose="02020603050405020304" pitchFamily="18" charset="0"/>
                <a:ea typeface="宋体" panose="02010600030101010101" pitchFamily="2" charset="-122"/>
              </a:rPr>
              <a:t>初始设置学习率为</a:t>
            </a:r>
            <a:r>
              <a:rPr lang="en-US" altLang="zh-CN" sz="2400" kern="100" dirty="0">
                <a:solidFill>
                  <a:schemeClr val="tx1"/>
                </a:solidFill>
                <a:effectLst/>
                <a:latin typeface="Times New Roman" panose="02020603050405020304" pitchFamily="18" charset="0"/>
                <a:ea typeface="宋体" panose="02010600030101010101" pitchFamily="2" charset="-122"/>
              </a:rPr>
              <a:t>2</a:t>
            </a:r>
            <a:r>
              <a:rPr lang="zh-CN" altLang="zh-CN" sz="2400" kern="100" dirty="0">
                <a:solidFill>
                  <a:schemeClr val="tx1"/>
                </a:solidFill>
                <a:effectLst/>
                <a:latin typeface="Times New Roman" panose="02020603050405020304" pitchFamily="18" charset="0"/>
                <a:ea typeface="宋体" panose="02010600030101010101" pitchFamily="2" charset="-122"/>
              </a:rPr>
              <a:t>，迭代十万次发现其陷入局部最优解中，因此提高学习率，进行重新计算。</a:t>
            </a:r>
          </a:p>
          <a:p>
            <a:pPr marL="0" marR="0" indent="0" algn="l" defTabSz="8255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sp>
        <p:nvSpPr>
          <p:cNvPr id="8" name="文本框 7">
            <a:extLst>
              <a:ext uri="{FF2B5EF4-FFF2-40B4-BE49-F238E27FC236}">
                <a16:creationId xmlns:a16="http://schemas.microsoft.com/office/drawing/2014/main" id="{AF2F4E67-D0FA-E30C-E901-91DFA8EA13AA}"/>
              </a:ext>
            </a:extLst>
          </p:cNvPr>
          <p:cNvSpPr txBox="1"/>
          <p:nvPr/>
        </p:nvSpPr>
        <p:spPr>
          <a:xfrm>
            <a:off x="17118538" y="5253644"/>
            <a:ext cx="740400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zh-CN" sz="2400" kern="100" dirty="0">
                <a:solidFill>
                  <a:schemeClr val="tx1"/>
                </a:solidFill>
                <a:effectLst/>
                <a:latin typeface="Times New Roman" panose="02020603050405020304" pitchFamily="18" charset="0"/>
                <a:ea typeface="宋体" panose="02010600030101010101" pitchFamily="2" charset="-122"/>
              </a:rPr>
              <a:t>初始设置学习率为</a:t>
            </a:r>
            <a:r>
              <a:rPr lang="en-US" altLang="zh-CN" sz="2400" kern="100" dirty="0">
                <a:solidFill>
                  <a:schemeClr val="tx1"/>
                </a:solidFill>
                <a:effectLst/>
                <a:latin typeface="Times New Roman" panose="02020603050405020304" pitchFamily="18" charset="0"/>
                <a:ea typeface="宋体" panose="02010600030101010101" pitchFamily="2" charset="-122"/>
              </a:rPr>
              <a:t>3</a:t>
            </a:r>
            <a:r>
              <a:rPr lang="zh-CN" altLang="zh-CN" sz="2400" kern="100">
                <a:solidFill>
                  <a:schemeClr val="tx1"/>
                </a:solidFill>
                <a:effectLst/>
                <a:latin typeface="Times New Roman" panose="02020603050405020304" pitchFamily="18" charset="0"/>
                <a:ea typeface="宋体" panose="02010600030101010101" pitchFamily="2" charset="-122"/>
              </a:rPr>
              <a:t>，</a:t>
            </a:r>
            <a:r>
              <a:rPr lang="zh-CN" altLang="zh-CN" sz="2400" kern="100" dirty="0">
                <a:solidFill>
                  <a:schemeClr val="tx1"/>
                </a:solidFill>
                <a:effectLst/>
                <a:latin typeface="Times New Roman" panose="02020603050405020304" pitchFamily="18" charset="0"/>
                <a:ea typeface="宋体" panose="02010600030101010101" pitchFamily="2" charset="-122"/>
              </a:rPr>
              <a:t>迭代十万次发现其陷入局部最优解中，因此提高学习率，进行重新计算。</a:t>
            </a:r>
          </a:p>
          <a:p>
            <a:pPr marL="0" marR="0" indent="0" algn="l" defTabSz="8255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pic>
        <p:nvPicPr>
          <p:cNvPr id="10" name="图片 9" descr="图形用户界面, 文本, 应用程序&#10;&#10;描述已自动生成">
            <a:extLst>
              <a:ext uri="{FF2B5EF4-FFF2-40B4-BE49-F238E27FC236}">
                <a16:creationId xmlns:a16="http://schemas.microsoft.com/office/drawing/2014/main" id="{B79864BD-FC8D-4DD8-150D-41E3831C7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9741" y="6279689"/>
            <a:ext cx="7442200" cy="4381500"/>
          </a:xfrm>
          <a:prstGeom prst="rect">
            <a:avLst/>
          </a:prstGeom>
        </p:spPr>
      </p:pic>
      <p:pic>
        <p:nvPicPr>
          <p:cNvPr id="12" name="图片 11" descr="图形用户界面, 文本, 应用程序&#10;&#10;描述已自动生成">
            <a:extLst>
              <a:ext uri="{FF2B5EF4-FFF2-40B4-BE49-F238E27FC236}">
                <a16:creationId xmlns:a16="http://schemas.microsoft.com/office/drawing/2014/main" id="{A1A29C4A-2C9B-5CE3-D062-82565035B5F3}"/>
              </a:ext>
            </a:extLst>
          </p:cNvPr>
          <p:cNvPicPr>
            <a:picLocks noChangeAspect="1"/>
          </p:cNvPicPr>
          <p:nvPr/>
        </p:nvPicPr>
        <p:blipFill rotWithShape="1">
          <a:blip r:embed="rId4">
            <a:extLst>
              <a:ext uri="{28A0092B-C50C-407E-A947-70E740481C1C}">
                <a14:useLocalDpi xmlns:a14="http://schemas.microsoft.com/office/drawing/2010/main" val="0"/>
              </a:ext>
            </a:extLst>
          </a:blip>
          <a:srcRect r="7198"/>
          <a:stretch/>
        </p:blipFill>
        <p:spPr>
          <a:xfrm>
            <a:off x="17118537" y="6406689"/>
            <a:ext cx="7212906" cy="4127500"/>
          </a:xfrm>
          <a:prstGeom prst="rect">
            <a:avLst/>
          </a:prstGeom>
        </p:spPr>
      </p:pic>
    </p:spTree>
    <p:extLst>
      <p:ext uri="{BB962C8B-B14F-4D97-AF65-F5344CB8AC3E}">
        <p14:creationId xmlns:p14="http://schemas.microsoft.com/office/powerpoint/2010/main" val="338484914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4506537" cy="3229495"/>
          </a:xfrm>
        </p:spPr>
        <p:txBody>
          <a:bodyPr>
            <a:noAutofit/>
          </a:bodyPr>
          <a:lstStyle/>
          <a:p>
            <a:pPr algn="just">
              <a:lnSpc>
                <a:spcPct val="173000"/>
              </a:lnSpc>
              <a:spcBef>
                <a:spcPts val="1300"/>
              </a:spcBef>
              <a:spcAft>
                <a:spcPts val="1300"/>
              </a:spcAft>
            </a:pPr>
            <a:r>
              <a:rPr lang="en-US" altLang="zh-CN" sz="4000" b="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4.1 </a:t>
            </a:r>
            <a:r>
              <a:rPr lang="zh-CN" altLang="zh-CN" sz="4000" b="0"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运行结果</a:t>
            </a:r>
            <a:endParaRPr lang="zh-CN" altLang="zh-CN" sz="4000"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9" name="Rectangle 1">
            <a:extLst>
              <a:ext uri="{FF2B5EF4-FFF2-40B4-BE49-F238E27FC236}">
                <a16:creationId xmlns:a16="http://schemas.microsoft.com/office/drawing/2014/main" id="{7D3C06A0-A4F1-1AF2-AC6C-EF9400E68E9F}"/>
              </a:ext>
            </a:extLst>
          </p:cNvPr>
          <p:cNvSpPr>
            <a:spLocks noChangeArrowheads="1"/>
          </p:cNvSpPr>
          <p:nvPr/>
        </p:nvSpPr>
        <p:spPr bwMode="auto">
          <a:xfrm>
            <a:off x="1428749" y="3404094"/>
            <a:ext cx="8312726" cy="17697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000000"/>
                </a:solidFill>
                <a:effectLst/>
                <a:latin typeface="Arial Unicode MS" panose="020B0604020202020204" pitchFamily="34" charset="-128"/>
                <a:cs typeface="宋体" panose="02010600030101010101" pitchFamily="2" charset="-122"/>
              </a:rPr>
              <a:t>经过机器学习后，我们得到一个训练完成的模型</a:t>
            </a:r>
            <a:r>
              <a:rPr kumimoji="0" lang="zh-CN" altLang="zh-CN" sz="2800" b="1" i="0" u="none" strike="noStrike" cap="none" normalizeH="0" baseline="0" dirty="0">
                <a:ln>
                  <a:noFill/>
                </a:ln>
                <a:solidFill>
                  <a:srgbClr val="008000"/>
                </a:solidFill>
                <a:effectLst/>
                <a:latin typeface="Arial Unicode MS" panose="020B0604020202020204" pitchFamily="34" charset="-128"/>
                <a:ea typeface="Courier New" panose="02070309020205020404" pitchFamily="49" charset="0"/>
                <a:cs typeface="宋体" panose="02010600030101010101" pitchFamily="2" charset="-122"/>
              </a:rPr>
              <a:t>model.npy</a:t>
            </a:r>
            <a:r>
              <a:rPr kumimoji="0" lang="zh-CN" altLang="zh-CN"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，将其载入并且使用</a:t>
            </a:r>
            <a:r>
              <a:rPr kumimoji="0" lang="zh-CN" altLang="zh-CN" sz="2800" b="1" i="0" u="none" strike="noStrike" cap="none" normalizeH="0" baseline="0" dirty="0">
                <a:ln>
                  <a:noFill/>
                </a:ln>
                <a:solidFill>
                  <a:srgbClr val="008000"/>
                </a:solidFill>
                <a:effectLst/>
                <a:latin typeface="Arial Unicode MS" panose="020B0604020202020204" pitchFamily="34" charset="-128"/>
                <a:ea typeface="Courier New" panose="02070309020205020404" pitchFamily="49" charset="0"/>
                <a:cs typeface="宋体" panose="02010600030101010101" pitchFamily="2" charset="-122"/>
              </a:rPr>
              <a:t>test.csv</a:t>
            </a:r>
            <a:r>
              <a:rPr kumimoji="0" lang="zh-CN" altLang="zh-CN"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进行测试，得到如下结果。可以看出模型的预测能力基本达到预定期望。</a:t>
            </a:r>
            <a:r>
              <a:rPr kumimoji="0" lang="zh-CN" altLang="zh-CN" sz="2800" b="0" i="0" u="none" strike="noStrike" cap="none" normalizeH="0" baseline="0" dirty="0">
                <a:ln>
                  <a:noFill/>
                </a:ln>
                <a:solidFill>
                  <a:schemeClr val="tx1"/>
                </a:solidFill>
                <a:effectLst/>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pic>
        <p:nvPicPr>
          <p:cNvPr id="14" name="图片 13" descr="图形用户界面&#10;&#10;描述已自动生成">
            <a:extLst>
              <a:ext uri="{FF2B5EF4-FFF2-40B4-BE49-F238E27FC236}">
                <a16:creationId xmlns:a16="http://schemas.microsoft.com/office/drawing/2014/main" id="{ED284B67-B0ED-B271-3D38-7D29CD36F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051" y="2024148"/>
            <a:ext cx="12937491" cy="11357481"/>
          </a:xfrm>
          <a:prstGeom prst="rect">
            <a:avLst/>
          </a:prstGeom>
        </p:spPr>
      </p:pic>
      <p:sp>
        <p:nvSpPr>
          <p:cNvPr id="15" name="文本框 14">
            <a:extLst>
              <a:ext uri="{FF2B5EF4-FFF2-40B4-BE49-F238E27FC236}">
                <a16:creationId xmlns:a16="http://schemas.microsoft.com/office/drawing/2014/main" id="{BD2C9C9C-BCF6-0A53-3FC1-B30A9F2F10A6}"/>
              </a:ext>
            </a:extLst>
          </p:cNvPr>
          <p:cNvSpPr txBox="1"/>
          <p:nvPr/>
        </p:nvSpPr>
        <p:spPr>
          <a:xfrm>
            <a:off x="1428749" y="5574608"/>
            <a:ext cx="9577301"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3600" kern="100" dirty="0">
                <a:effectLst/>
                <a:latin typeface="Times New Roman" panose="02020603050405020304" pitchFamily="18" charset="0"/>
                <a:ea typeface="宋体" panose="02010600030101010101" pitchFamily="2" charset="-122"/>
              </a:rPr>
              <a:t>	</a:t>
            </a:r>
            <a:r>
              <a:rPr lang="zh-CN" altLang="zh-CN" sz="3600" kern="100" dirty="0">
                <a:effectLst/>
                <a:latin typeface="Times New Roman" panose="02020603050405020304" pitchFamily="18" charset="0"/>
                <a:ea typeface="宋体" panose="02010600030101010101" pitchFamily="2" charset="-122"/>
              </a:rPr>
              <a:t>将</a:t>
            </a:r>
            <a:r>
              <a:rPr lang="en-US" altLang="zh-CN" sz="3600" kern="100" dirty="0">
                <a:effectLst/>
                <a:latin typeface="Times New Roman" panose="02020603050405020304" pitchFamily="18" charset="0"/>
                <a:ea typeface="宋体" panose="02010600030101010101" pitchFamily="2" charset="-122"/>
              </a:rPr>
              <a:t>id_0</a:t>
            </a:r>
            <a:r>
              <a:rPr lang="zh-CN" altLang="zh-CN" sz="3600" kern="100" dirty="0">
                <a:effectLst/>
                <a:latin typeface="Times New Roman" panose="02020603050405020304" pitchFamily="18" charset="0"/>
                <a:ea typeface="宋体" panose="02010600030101010101" pitchFamily="2" charset="-122"/>
              </a:rPr>
              <a:t>的</a:t>
            </a:r>
            <a:r>
              <a:rPr lang="en-US" altLang="zh-CN" sz="3600" kern="100" dirty="0">
                <a:effectLst/>
                <a:latin typeface="Times New Roman" panose="02020603050405020304" pitchFamily="18" charset="0"/>
                <a:ea typeface="宋体" panose="02010600030101010101" pitchFamily="2" charset="-122"/>
              </a:rPr>
              <a:t>PM2.5</a:t>
            </a:r>
            <a:r>
              <a:rPr lang="zh-CN" altLang="zh-CN" sz="3600" kern="100" dirty="0">
                <a:effectLst/>
                <a:latin typeface="Times New Roman" panose="02020603050405020304" pitchFamily="18" charset="0"/>
                <a:ea typeface="宋体" panose="02010600030101010101" pitchFamily="2" charset="-122"/>
              </a:rPr>
              <a:t>取平均得到</a:t>
            </a:r>
            <a:r>
              <a:rPr lang="en-US" altLang="zh-CN" sz="3600" kern="100" dirty="0">
                <a:effectLst/>
                <a:latin typeface="Times New Roman" panose="02020603050405020304" pitchFamily="18" charset="0"/>
                <a:ea typeface="宋体" panose="02010600030101010101" pitchFamily="2" charset="-122"/>
              </a:rPr>
              <a:t>27.56</a:t>
            </a:r>
            <a:r>
              <a:rPr lang="zh-CN" altLang="zh-CN" sz="3600" kern="100" dirty="0">
                <a:effectLst/>
                <a:latin typeface="Times New Roman" panose="02020603050405020304" pitchFamily="18" charset="0"/>
                <a:ea typeface="宋体" panose="02010600030101010101" pitchFamily="2" charset="-122"/>
              </a:rPr>
              <a:t>和预测结果</a:t>
            </a:r>
            <a:r>
              <a:rPr lang="en-US" altLang="zh-CN" sz="3600" kern="100" dirty="0">
                <a:effectLst/>
                <a:latin typeface="Times New Roman" panose="02020603050405020304" pitchFamily="18" charset="0"/>
                <a:ea typeface="宋体" panose="02010600030101010101" pitchFamily="2" charset="-122"/>
              </a:rPr>
              <a:t>25.29</a:t>
            </a:r>
            <a:r>
              <a:rPr lang="zh-CN" altLang="zh-CN" sz="3600" kern="100" dirty="0">
                <a:effectLst/>
                <a:latin typeface="Times New Roman" panose="02020603050405020304" pitchFamily="18" charset="0"/>
                <a:ea typeface="宋体" panose="02010600030101010101" pitchFamily="2" charset="-122"/>
              </a:rPr>
              <a:t>相近，同理推算出</a:t>
            </a:r>
            <a:r>
              <a:rPr lang="en-US" altLang="zh-CN" sz="3600" kern="100" dirty="0">
                <a:effectLst/>
                <a:latin typeface="Times New Roman" panose="02020603050405020304" pitchFamily="18" charset="0"/>
                <a:ea typeface="宋体" panose="02010600030101010101" pitchFamily="2" charset="-122"/>
              </a:rPr>
              <a:t>id_1</a:t>
            </a:r>
            <a:r>
              <a:rPr lang="zh-CN" altLang="zh-CN" sz="3600" kern="100" dirty="0">
                <a:effectLst/>
                <a:latin typeface="Times New Roman" panose="02020603050405020304" pitchFamily="18" charset="0"/>
                <a:ea typeface="宋体" panose="02010600030101010101" pitchFamily="2" charset="-122"/>
              </a:rPr>
              <a:t>及后面的数据，发现其预测精准度能够达到预期目标。</a:t>
            </a:r>
          </a:p>
          <a:p>
            <a:pPr marL="0" marR="0" indent="0" algn="l" defTabSz="825500"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sp>
        <p:nvSpPr>
          <p:cNvPr id="19" name="标题 2">
            <a:extLst>
              <a:ext uri="{FF2B5EF4-FFF2-40B4-BE49-F238E27FC236}">
                <a16:creationId xmlns:a16="http://schemas.microsoft.com/office/drawing/2014/main" id="{0B27A4EB-694E-0D12-4C2A-D4E1945999EE}"/>
              </a:ext>
            </a:extLst>
          </p:cNvPr>
          <p:cNvSpPr txBox="1">
            <a:spLocks/>
          </p:cNvSpPr>
          <p:nvPr/>
        </p:nvSpPr>
        <p:spPr>
          <a:xfrm>
            <a:off x="1435100" y="446369"/>
            <a:ext cx="21526500" cy="1524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9pPr>
          </a:lstStyle>
          <a:p>
            <a:pPr marL="457199" indent="-457199" hangingPunct="1">
              <a:defRPr sz="8800"/>
            </a:pPr>
            <a:r>
              <a:rPr lang="zh-CN" altLang="zh-CN" sz="8800" kern="2200">
                <a:solidFill>
                  <a:schemeClr val="tx1"/>
                </a:solidFill>
                <a:effectLst/>
                <a:latin typeface="Times New Roman" panose="02020603050405020304" pitchFamily="18" charset="0"/>
                <a:ea typeface="宋体" panose="02010600030101010101" pitchFamily="2" charset="-122"/>
              </a:rPr>
              <a:t>实验结果及分析</a:t>
            </a:r>
            <a:endParaRPr lang="zh-CN" altLang="en-US" sz="8800" dirty="0"/>
          </a:p>
        </p:txBody>
      </p:sp>
      <p:sp>
        <p:nvSpPr>
          <p:cNvPr id="21" name="文本占位符 3">
            <a:extLst>
              <a:ext uri="{FF2B5EF4-FFF2-40B4-BE49-F238E27FC236}">
                <a16:creationId xmlns:a16="http://schemas.microsoft.com/office/drawing/2014/main" id="{E945BF98-CF35-91A5-044E-8F89E94D8C79}"/>
              </a:ext>
            </a:extLst>
          </p:cNvPr>
          <p:cNvSpPr txBox="1">
            <a:spLocks/>
          </p:cNvSpPr>
          <p:nvPr/>
        </p:nvSpPr>
        <p:spPr>
          <a:xfrm>
            <a:off x="1428749" y="8487548"/>
            <a:ext cx="4506537" cy="152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Autofit/>
          </a:bodyPr>
          <a:lstStyle>
            <a:lvl1pPr marL="0" marR="0" indent="0" algn="ctr" defTabSz="825500" rtl="0" latinLnBrk="0">
              <a:lnSpc>
                <a:spcPct val="100000"/>
              </a:lnSpc>
              <a:spcBef>
                <a:spcPts val="0"/>
              </a:spcBef>
              <a:spcAft>
                <a:spcPts val="0"/>
              </a:spcAft>
              <a:buClrTx/>
              <a:buSzTx/>
              <a:buFontTx/>
              <a:buNone/>
              <a:tabLst/>
              <a:defRPr sz="3200" b="0" i="0" u="none" strike="noStrike" cap="none" spc="0" baseline="0">
                <a:solidFill>
                  <a:srgbClr val="FFFFFF"/>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tabLst/>
              <a:defRPr sz="3200" b="0" i="0" u="none" strike="noStrike" cap="none" spc="0" baseline="0">
                <a:solidFill>
                  <a:srgbClr val="FFFFFF"/>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tabLst/>
              <a:defRPr sz="3200" b="0" i="0" u="none" strike="noStrike" cap="none" spc="0" baseline="0">
                <a:solidFill>
                  <a:srgbClr val="FFFFFF"/>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tabLst/>
              <a:defRPr sz="3200" b="0" i="0" u="none" strike="noStrike" cap="none" spc="0" baseline="0">
                <a:solidFill>
                  <a:srgbClr val="FFFFFF"/>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tabLst/>
              <a:defRPr sz="3200" b="0" i="0" u="none" strike="noStrike" cap="none" spc="0" baseline="0">
                <a:solidFill>
                  <a:srgbClr val="FFFFFF"/>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32766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38227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43688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49149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a:lstStyle>
          <a:p>
            <a:pPr algn="just" hangingPunct="1">
              <a:lnSpc>
                <a:spcPct val="173000"/>
              </a:lnSpc>
              <a:spcBef>
                <a:spcPts val="1300"/>
              </a:spcBef>
              <a:spcAft>
                <a:spcPts val="1300"/>
              </a:spcAft>
            </a:pPr>
            <a:r>
              <a:rPr lang="en-US" altLang="zh-CN" sz="40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4.2 </a:t>
            </a:r>
            <a:r>
              <a:rPr lang="zh-CN" altLang="en-US" sz="4000"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优化模型</a:t>
            </a:r>
            <a:endParaRPr lang="en-US" altLang="zh-CN" sz="4000"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hangingPunct="1">
              <a:lnSpc>
                <a:spcPct val="173000"/>
              </a:lnSpc>
              <a:spcBef>
                <a:spcPts val="1300"/>
              </a:spcBef>
              <a:spcAft>
                <a:spcPts val="1300"/>
              </a:spcAft>
            </a:pPr>
            <a:endParaRPr lang="zh-CN" altLang="zh-CN" sz="4000"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4BF1F9D6-A7AD-3DEB-7860-A14B7A2D89F5}"/>
              </a:ext>
            </a:extLst>
          </p:cNvPr>
          <p:cNvSpPr txBox="1"/>
          <p:nvPr/>
        </p:nvSpPr>
        <p:spPr>
          <a:xfrm>
            <a:off x="1447680" y="9676262"/>
            <a:ext cx="8975214"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342900" lvl="0" indent="-342900" algn="just">
              <a:lnSpc>
                <a:spcPct val="150000"/>
              </a:lnSpc>
              <a:buFont typeface="+mj-lt"/>
              <a:buAutoNum type="arabicParenR"/>
            </a:pPr>
            <a:r>
              <a:rPr lang="zh-CN" altLang="zh-CN" sz="3200" kern="100" dirty="0">
                <a:effectLst/>
                <a:latin typeface="Times New Roman" panose="02020603050405020304" pitchFamily="18" charset="0"/>
                <a:ea typeface="宋体" panose="02010600030101010101" pitchFamily="2" charset="-122"/>
              </a:rPr>
              <a:t>方式一</a:t>
            </a:r>
            <a:r>
              <a:rPr lang="en-US" altLang="zh-CN" sz="3200" kern="100" dirty="0">
                <a:effectLst/>
                <a:latin typeface="Times New Roman" panose="02020603050405020304" pitchFamily="18" charset="0"/>
                <a:ea typeface="宋体" panose="02010600030101010101" pitchFamily="2" charset="-122"/>
              </a:rPr>
              <a:t>:</a:t>
            </a:r>
            <a:r>
              <a:rPr lang="zh-CN" altLang="zh-CN" sz="3200" kern="100" dirty="0">
                <a:effectLst/>
                <a:latin typeface="Times New Roman" panose="02020603050405020304" pitchFamily="18" charset="0"/>
                <a:ea typeface="宋体" panose="02010600030101010101" pitchFamily="2" charset="-122"/>
              </a:rPr>
              <a:t>将不同天数据连在一起</a:t>
            </a:r>
          </a:p>
          <a:p>
            <a:pPr marL="342900" lvl="0" indent="-342900" algn="just">
              <a:lnSpc>
                <a:spcPct val="150000"/>
              </a:lnSpc>
              <a:buFont typeface="+mj-lt"/>
              <a:buAutoNum type="arabicParenR"/>
            </a:pPr>
            <a:r>
              <a:rPr lang="zh-CN" altLang="zh-CN" sz="3200" kern="100" dirty="0">
                <a:effectLst/>
                <a:latin typeface="Times New Roman" panose="02020603050405020304" pitchFamily="18" charset="0"/>
                <a:ea typeface="宋体" panose="02010600030101010101" pitchFamily="2" charset="-122"/>
              </a:rPr>
              <a:t>方式二</a:t>
            </a:r>
            <a:r>
              <a:rPr lang="en-US" altLang="zh-CN" sz="3200" kern="100" dirty="0">
                <a:effectLst/>
                <a:latin typeface="Times New Roman" panose="02020603050405020304" pitchFamily="18" charset="0"/>
                <a:ea typeface="宋体" panose="02010600030101010101" pitchFamily="2" charset="-122"/>
              </a:rPr>
              <a:t>:</a:t>
            </a:r>
            <a:r>
              <a:rPr lang="zh-CN" altLang="zh-CN" sz="3200" kern="100" dirty="0">
                <a:effectLst/>
                <a:latin typeface="Times New Roman" panose="02020603050405020304" pitchFamily="18" charset="0"/>
                <a:ea typeface="宋体" panose="02010600030101010101" pitchFamily="2" charset="-122"/>
              </a:rPr>
              <a:t>增加模型的参数个数，从</a:t>
            </a:r>
            <a:r>
              <a:rPr lang="en-US" altLang="zh-CN" sz="3200" kern="100" dirty="0">
                <a:effectLst/>
                <a:latin typeface="Times New Roman" panose="02020603050405020304" pitchFamily="18" charset="0"/>
                <a:ea typeface="宋体" panose="02010600030101010101" pitchFamily="2" charset="-122"/>
              </a:rPr>
              <a:t>1*9</a:t>
            </a:r>
            <a:r>
              <a:rPr lang="zh-CN" altLang="zh-CN" sz="3200" kern="100" dirty="0">
                <a:effectLst/>
                <a:latin typeface="Times New Roman" panose="02020603050405020304" pitchFamily="18" charset="0"/>
                <a:ea typeface="宋体" panose="02010600030101010101" pitchFamily="2" charset="-122"/>
              </a:rPr>
              <a:t>增加到</a:t>
            </a:r>
            <a:r>
              <a:rPr lang="en-US" altLang="zh-CN" sz="3200" kern="100" dirty="0">
                <a:effectLst/>
                <a:latin typeface="Times New Roman" panose="02020603050405020304" pitchFamily="18" charset="0"/>
                <a:ea typeface="宋体" panose="02010600030101010101" pitchFamily="2" charset="-122"/>
              </a:rPr>
              <a:t>18*9</a:t>
            </a:r>
            <a:endParaRPr lang="zh-CN" altLang="zh-CN" sz="32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arenR"/>
            </a:pPr>
            <a:r>
              <a:rPr lang="zh-CN" altLang="zh-CN" sz="3200" kern="100" dirty="0">
                <a:effectLst/>
                <a:latin typeface="Times New Roman" panose="02020603050405020304" pitchFamily="18" charset="0"/>
                <a:ea typeface="宋体" panose="02010600030101010101" pitchFamily="2" charset="-122"/>
              </a:rPr>
              <a:t>方式三</a:t>
            </a:r>
            <a:r>
              <a:rPr lang="en-US" altLang="zh-CN" sz="3200" kern="100" dirty="0">
                <a:effectLst/>
                <a:latin typeface="Times New Roman" panose="02020603050405020304" pitchFamily="18" charset="0"/>
                <a:ea typeface="宋体" panose="02010600030101010101" pitchFamily="2" charset="-122"/>
              </a:rPr>
              <a:t>:</a:t>
            </a:r>
            <a:r>
              <a:rPr lang="zh-CN" altLang="zh-CN" sz="3200" kern="100" dirty="0">
                <a:effectLst/>
                <a:latin typeface="Times New Roman" panose="02020603050405020304" pitchFamily="18" charset="0"/>
                <a:ea typeface="宋体" panose="02010600030101010101" pitchFamily="2" charset="-122"/>
              </a:rPr>
              <a:t>增加训练轮数</a:t>
            </a:r>
          </a:p>
          <a:p>
            <a:pPr marL="342900" lvl="0" indent="-342900" algn="just">
              <a:lnSpc>
                <a:spcPct val="150000"/>
              </a:lnSpc>
              <a:buFont typeface="+mj-lt"/>
              <a:buAutoNum type="arabicParenR"/>
            </a:pPr>
            <a:r>
              <a:rPr lang="zh-CN" altLang="zh-CN" sz="3200" kern="100" dirty="0">
                <a:effectLst/>
                <a:latin typeface="Times New Roman" panose="02020603050405020304" pitchFamily="18" charset="0"/>
                <a:ea typeface="宋体" panose="02010600030101010101" pitchFamily="2" charset="-122"/>
              </a:rPr>
              <a:t>方式四</a:t>
            </a:r>
            <a:r>
              <a:rPr lang="en-US" altLang="zh-CN" sz="3200" kern="100" dirty="0">
                <a:effectLst/>
                <a:latin typeface="Times New Roman" panose="02020603050405020304" pitchFamily="18" charset="0"/>
                <a:ea typeface="宋体" panose="02010600030101010101" pitchFamily="2" charset="-122"/>
              </a:rPr>
              <a:t>:</a:t>
            </a:r>
            <a:r>
              <a:rPr lang="en-US" altLang="zh-CN" sz="3200" kern="100" dirty="0" err="1">
                <a:effectLst/>
                <a:latin typeface="Times New Roman" panose="02020603050405020304" pitchFamily="18" charset="0"/>
                <a:ea typeface="宋体" panose="02010600030101010101" pitchFamily="2" charset="-122"/>
              </a:rPr>
              <a:t>Adagrad</a:t>
            </a:r>
            <a:endParaRPr lang="zh-CN" altLang="zh-CN" sz="3200" kern="100" dirty="0">
              <a:effectLst/>
              <a:latin typeface="Times New Roman" panose="02020603050405020304" pitchFamily="18" charset="0"/>
              <a:ea typeface="宋体" panose="02010600030101010101" pitchFamily="2" charset="-122"/>
            </a:endParaRPr>
          </a:p>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42400096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FD751122-EFB4-A4AE-7078-8A3639ABBE5E}"/>
              </a:ext>
            </a:extLst>
          </p:cNvPr>
          <p:cNvSpPr txBox="1">
            <a:spLocks/>
          </p:cNvSpPr>
          <p:nvPr/>
        </p:nvSpPr>
        <p:spPr>
          <a:xfrm>
            <a:off x="1428750" y="657676"/>
            <a:ext cx="21526500" cy="1524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9pPr>
          </a:lstStyle>
          <a:p>
            <a:pPr marL="457199" indent="-457199" hangingPunct="1">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自我评价和心得体会</a:t>
            </a:r>
            <a:r>
              <a:rPr lang="zh-CN" altLang="zh-CN" sz="8800" dirty="0">
                <a:effectLst/>
              </a:rPr>
              <a:t> </a:t>
            </a:r>
            <a:endParaRPr lang="zh-CN" altLang="en-US" sz="8800" dirty="0"/>
          </a:p>
        </p:txBody>
      </p:sp>
      <p:sp>
        <p:nvSpPr>
          <p:cNvPr id="16" name="Rectangle 2">
            <a:extLst>
              <a:ext uri="{FF2B5EF4-FFF2-40B4-BE49-F238E27FC236}">
                <a16:creationId xmlns:a16="http://schemas.microsoft.com/office/drawing/2014/main" id="{B926E6F7-93DC-193A-7CDD-D1BA8370D41F}"/>
              </a:ext>
            </a:extLst>
          </p:cNvPr>
          <p:cNvSpPr>
            <a:spLocks noGrp="1" noChangeArrowheads="1"/>
          </p:cNvSpPr>
          <p:nvPr>
            <p:ph type="body" sz="quarter" idx="1"/>
          </p:nvPr>
        </p:nvSpPr>
        <p:spPr bwMode="auto">
          <a:xfrm>
            <a:off x="1428750" y="3534280"/>
            <a:ext cx="21526500" cy="8356134"/>
          </a:xfrm>
          <a:prstGeom prst="rect">
            <a:avLst/>
          </a:prstGeom>
          <a:noFill/>
          <a:ln>
            <a:noFill/>
          </a:ln>
          <a:effectLst/>
        </p:spPr>
        <p:txBody>
          <a:bodyPr vert="horz" wrap="square" lIns="91440" tIns="45720" rIns="91440" bIns="0" numCol="1" anchor="ctr" anchorCtr="0" compatLnSpc="1">
            <a:prstTxWarp prst="textNoShape">
              <a:avLst/>
            </a:prstTxWarp>
            <a:spAutoFit/>
          </a:bodyPr>
          <a:lstStyle>
            <a:lvl1pPr indent="228600"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3600" i="0" u="none" strike="noStrike" cap="none" normalizeH="0" baseline="0" dirty="0">
                <a:ln>
                  <a:noFill/>
                </a:ln>
                <a:effectLst/>
                <a:latin typeface="FangSong" panose="02010609060101010101" pitchFamily="49" charset="-122"/>
                <a:ea typeface="FangSong" panose="02010609060101010101" pitchFamily="49" charset="-122"/>
                <a:cs typeface="宋体" panose="02010600030101010101" pitchFamily="2" charset="-122"/>
              </a:rPr>
              <a:t>	</a:t>
            </a:r>
            <a:r>
              <a:rPr kumimoji="0" lang="zh-CN" altLang="zh-CN" sz="3600" i="0" u="none" strike="noStrike" cap="none" normalizeH="0" baseline="0" dirty="0">
                <a:ln>
                  <a:noFill/>
                </a:ln>
                <a:effectLst/>
                <a:latin typeface="FangSong" panose="02010609060101010101" pitchFamily="49" charset="-122"/>
                <a:ea typeface="FangSong" panose="02010609060101010101" pitchFamily="49" charset="-122"/>
                <a:cs typeface="宋体" panose="02010600030101010101" pitchFamily="2" charset="-122"/>
              </a:rPr>
              <a:t>本次实验我学到了很多知识也遇到了很多问题，对于新的知识我在整个实验过程中有了很深的体会，对于遇到的问题和困难也通过查阅资料和论文进行逐一击破。</a:t>
            </a:r>
            <a:endParaRPr kumimoji="0" lang="zh-CN" altLang="zh-CN" sz="3600" i="0" u="none" strike="noStrike" cap="none" normalizeH="0" baseline="0" dirty="0">
              <a:ln>
                <a:noFill/>
              </a:ln>
              <a:effectLst/>
              <a:latin typeface="FangSong" panose="02010609060101010101" pitchFamily="49" charset="-122"/>
              <a:ea typeface="FangSong"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sz="3600" i="0" u="none" strike="noStrike" cap="none" normalizeH="0" baseline="0" dirty="0">
                <a:ln>
                  <a:noFill/>
                </a:ln>
                <a:effectLst/>
                <a:latin typeface="FangSong" panose="02010609060101010101" pitchFamily="49" charset="-122"/>
                <a:ea typeface="FangSong" panose="02010609060101010101" pitchFamily="49" charset="-122"/>
                <a:cs typeface="宋体" panose="02010600030101010101" pitchFamily="2" charset="-122"/>
              </a:rPr>
              <a:t>	</a:t>
            </a:r>
            <a:r>
              <a:rPr kumimoji="0" lang="zh-CN" altLang="zh-CN" sz="3600" i="0" u="none" strike="noStrike" cap="none" normalizeH="0" baseline="0" dirty="0">
                <a:ln>
                  <a:noFill/>
                </a:ln>
                <a:effectLst/>
                <a:latin typeface="FangSong" panose="02010609060101010101" pitchFamily="49" charset="-122"/>
                <a:ea typeface="FangSong" panose="02010609060101010101" pitchFamily="49" charset="-122"/>
                <a:cs typeface="宋体" panose="02010600030101010101" pitchFamily="2" charset="-122"/>
              </a:rPr>
              <a:t>首先遇到的问题就是数据集的获取，最开始打算自己去官网使用爬虫爬取下来整理，但是考虑到后期的整理工作量我改为从网上找公开的数据集，这段时间我学会了使用kaggle来找寻公开的数据集，也参与了kaggle的相关比赛活动中。</a:t>
            </a:r>
            <a:endParaRPr kumimoji="0" lang="zh-CN" altLang="zh-CN" sz="3600" i="0" u="none" strike="noStrike" cap="none" normalizeH="0" baseline="0" dirty="0">
              <a:ln>
                <a:noFill/>
              </a:ln>
              <a:effectLst/>
              <a:latin typeface="FangSong" panose="02010609060101010101" pitchFamily="49" charset="-122"/>
              <a:ea typeface="FangSong"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sz="3600" i="0" u="none" strike="noStrike" cap="none" normalizeH="0" baseline="0" dirty="0">
                <a:ln>
                  <a:noFill/>
                </a:ln>
                <a:effectLst/>
                <a:latin typeface="FangSong" panose="02010609060101010101" pitchFamily="49" charset="-122"/>
                <a:ea typeface="FangSong" panose="02010609060101010101" pitchFamily="49" charset="-122"/>
                <a:cs typeface="宋体" panose="02010600030101010101" pitchFamily="2" charset="-122"/>
              </a:rPr>
              <a:t>	</a:t>
            </a:r>
            <a:r>
              <a:rPr kumimoji="0" lang="zh-CN" altLang="zh-CN" sz="3600" i="0" u="none" strike="noStrike" cap="none" normalizeH="0" baseline="0" dirty="0">
                <a:ln>
                  <a:noFill/>
                </a:ln>
                <a:effectLst/>
                <a:latin typeface="FangSong" panose="02010609060101010101" pitchFamily="49" charset="-122"/>
                <a:ea typeface="FangSong" panose="02010609060101010101" pitchFamily="49" charset="-122"/>
                <a:cs typeface="宋体" panose="02010600030101010101" pitchFamily="2" charset="-122"/>
              </a:rPr>
              <a:t>第二个遇到的问题是，关于数据的预处理，本次数据是多个变量影响PM2.5，之前并未尝试过相关的线性模型计算。在查阅前辈的代码以及专业书后，类比推出本次数据预处理的操作，在后续的实验中起到了很大的作用。</a:t>
            </a:r>
          </a:p>
          <a:p>
            <a:pPr indent="0" defTabSz="914400" hangingPunct="0"/>
            <a:r>
              <a:rPr kumimoji="0" lang="en-US" altLang="zh-CN" sz="3600" i="0" u="none" strike="noStrike" cap="none" normalizeH="0" baseline="0" dirty="0">
                <a:ln>
                  <a:noFill/>
                </a:ln>
                <a:effectLst/>
                <a:latin typeface="FangSong" panose="02010609060101010101" pitchFamily="49" charset="-122"/>
                <a:ea typeface="FangSong" panose="02010609060101010101" pitchFamily="49" charset="-122"/>
                <a:cs typeface="宋体" panose="02010600030101010101" pitchFamily="2" charset="-122"/>
              </a:rPr>
              <a:t>	</a:t>
            </a:r>
            <a:r>
              <a:rPr lang="zh-CN" altLang="zh-CN" sz="3600" dirty="0">
                <a:effectLst/>
                <a:latin typeface="FangSong" panose="02010609060101010101" pitchFamily="49" charset="-122"/>
                <a:ea typeface="FangSong" panose="02010609060101010101" pitchFamily="49" charset="-122"/>
                <a:cs typeface="+mn-cs"/>
              </a:rPr>
              <a:t>第三个遇到的问题是，在近十万次迭代后，其Cost都趋于稳定，在更换过学习率后依旧如此，后期将尝试更大的学习率，避免掉入局部最优解陷阱。 </a:t>
            </a:r>
          </a:p>
          <a:p>
            <a:pPr indent="0" defTabSz="914400" hangingPunct="0"/>
            <a:r>
              <a:rPr lang="en-US" altLang="zh-CN" sz="3600" dirty="0">
                <a:effectLst/>
                <a:latin typeface="FangSong" panose="02010609060101010101" pitchFamily="49" charset="-122"/>
                <a:ea typeface="FangSong" panose="02010609060101010101" pitchFamily="49" charset="-122"/>
                <a:cs typeface="+mn-cs"/>
              </a:rPr>
              <a:t>	</a:t>
            </a:r>
            <a:r>
              <a:rPr lang="zh-CN" altLang="zh-CN" sz="3600" dirty="0">
                <a:effectLst/>
                <a:latin typeface="FangSong" panose="02010609060101010101" pitchFamily="49" charset="-122"/>
                <a:ea typeface="FangSong" panose="02010609060101010101" pitchFamily="49" charset="-122"/>
                <a:cs typeface="+mn-cs"/>
              </a:rPr>
              <a:t>通过本次实验，我们可以得到一个可以用来预测 PM2.5 浓度的线性模型。我们可以评估模型的准确性，并对其进行改进。</a:t>
            </a:r>
          </a:p>
          <a:p>
            <a:pPr indent="0" defTabSz="914400" hangingPunct="0"/>
            <a:r>
              <a:rPr lang="en-US" altLang="zh-CN" sz="3600" dirty="0">
                <a:effectLst/>
                <a:latin typeface="FangSong" panose="02010609060101010101" pitchFamily="49" charset="-122"/>
                <a:ea typeface="FangSong" panose="02010609060101010101" pitchFamily="49" charset="-122"/>
                <a:cs typeface="+mn-cs"/>
              </a:rPr>
              <a:t>	</a:t>
            </a:r>
            <a:r>
              <a:rPr lang="zh-CN" altLang="zh-CN" sz="3600" dirty="0">
                <a:effectLst/>
                <a:latin typeface="FangSong" panose="02010609060101010101" pitchFamily="49" charset="-122"/>
                <a:ea typeface="FangSong" panose="02010609060101010101" pitchFamily="49" charset="-122"/>
                <a:cs typeface="+mn-cs"/>
              </a:rPr>
              <a:t>本次实验让我更深入地了解了线性模型的原理和应用，并让我有机会将所学知识应用到实际问题中。本次实验对我的数据分析和机器学习技能有很大的提升。总的来说，本次实验是一次有意义的经历，对我的专业能力和个人成长有很大的帮助。 </a:t>
            </a:r>
          </a:p>
        </p:txBody>
      </p:sp>
    </p:spTree>
    <p:extLst>
      <p:ext uri="{BB962C8B-B14F-4D97-AF65-F5344CB8AC3E}">
        <p14:creationId xmlns:p14="http://schemas.microsoft.com/office/powerpoint/2010/main" val="189416991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FD751122-EFB4-A4AE-7078-8A3639ABBE5E}"/>
              </a:ext>
            </a:extLst>
          </p:cNvPr>
          <p:cNvSpPr txBox="1">
            <a:spLocks/>
          </p:cNvSpPr>
          <p:nvPr/>
        </p:nvSpPr>
        <p:spPr>
          <a:xfrm>
            <a:off x="1428750" y="657676"/>
            <a:ext cx="21526500" cy="152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9pPr>
          </a:lstStyle>
          <a:p>
            <a:pPr marL="457199" indent="-457199" hangingPunct="1">
              <a:defRPr sz="8800"/>
            </a:pPr>
            <a:r>
              <a:rPr lang="zh-CN" altLang="en-US" sz="8800" kern="2200" dirty="0">
                <a:solidFill>
                  <a:schemeClr val="tx1"/>
                </a:solidFill>
                <a:effectLst/>
                <a:latin typeface="Times New Roman" panose="02020603050405020304" pitchFamily="18" charset="0"/>
                <a:ea typeface="宋体" panose="02010600030101010101" pitchFamily="2" charset="-122"/>
              </a:rPr>
              <a:t>完整代码及注释</a:t>
            </a:r>
            <a:endParaRPr lang="zh-CN" altLang="en-US" sz="8800" dirty="0"/>
          </a:p>
        </p:txBody>
      </p:sp>
      <p:pic>
        <p:nvPicPr>
          <p:cNvPr id="3" name="图片 2" descr="文本&#10;&#10;描述已自动生成">
            <a:extLst>
              <a:ext uri="{FF2B5EF4-FFF2-40B4-BE49-F238E27FC236}">
                <a16:creationId xmlns:a16="http://schemas.microsoft.com/office/drawing/2014/main" id="{26357772-D208-7639-4262-86B2EAC8D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2" y="3158837"/>
            <a:ext cx="7772400" cy="9524149"/>
          </a:xfrm>
          <a:prstGeom prst="rect">
            <a:avLst/>
          </a:prstGeom>
        </p:spPr>
      </p:pic>
      <p:pic>
        <p:nvPicPr>
          <p:cNvPr id="9" name="图片 8">
            <a:extLst>
              <a:ext uri="{FF2B5EF4-FFF2-40B4-BE49-F238E27FC236}">
                <a16:creationId xmlns:a16="http://schemas.microsoft.com/office/drawing/2014/main" id="{BB55F778-92C9-B4C4-54ED-394D8C34D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4706" y="3158837"/>
            <a:ext cx="7772400" cy="9524149"/>
          </a:xfrm>
          <a:prstGeom prst="rect">
            <a:avLst/>
          </a:prstGeom>
        </p:spPr>
      </p:pic>
      <p:pic>
        <p:nvPicPr>
          <p:cNvPr id="11" name="图片 10" descr="文本&#10;&#10;描述已自动生成">
            <a:extLst>
              <a:ext uri="{FF2B5EF4-FFF2-40B4-BE49-F238E27FC236}">
                <a16:creationId xmlns:a16="http://schemas.microsoft.com/office/drawing/2014/main" id="{E28D3628-54F0-AD22-2B3C-59FD92FBE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9081" y="3158837"/>
            <a:ext cx="7772400" cy="9524149"/>
          </a:xfrm>
          <a:prstGeom prst="rect">
            <a:avLst/>
          </a:prstGeom>
        </p:spPr>
      </p:pic>
    </p:spTree>
    <p:extLst>
      <p:ext uri="{BB962C8B-B14F-4D97-AF65-F5344CB8AC3E}">
        <p14:creationId xmlns:p14="http://schemas.microsoft.com/office/powerpoint/2010/main" val="39002820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FD751122-EFB4-A4AE-7078-8A3639ABBE5E}"/>
              </a:ext>
            </a:extLst>
          </p:cNvPr>
          <p:cNvSpPr txBox="1">
            <a:spLocks/>
          </p:cNvSpPr>
          <p:nvPr/>
        </p:nvSpPr>
        <p:spPr>
          <a:xfrm>
            <a:off x="1428750" y="657676"/>
            <a:ext cx="21526500" cy="1524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9pPr>
          </a:lstStyle>
          <a:p>
            <a:pPr marL="457199" indent="-457199" hangingPunct="1">
              <a:defRPr sz="8800"/>
            </a:pPr>
            <a:r>
              <a:rPr lang="zh-CN" altLang="en-US" sz="8800" kern="2200" dirty="0">
                <a:solidFill>
                  <a:schemeClr val="tx1"/>
                </a:solidFill>
                <a:effectLst/>
                <a:latin typeface="Times New Roman" panose="02020603050405020304" pitchFamily="18" charset="0"/>
                <a:ea typeface="宋体" panose="02010600030101010101" pitchFamily="2" charset="-122"/>
              </a:rPr>
              <a:t>参考文献</a:t>
            </a:r>
            <a:endParaRPr lang="zh-CN" altLang="en-US" sz="8800" dirty="0"/>
          </a:p>
        </p:txBody>
      </p:sp>
      <p:sp>
        <p:nvSpPr>
          <p:cNvPr id="4" name="文本框 3">
            <a:extLst>
              <a:ext uri="{FF2B5EF4-FFF2-40B4-BE49-F238E27FC236}">
                <a16:creationId xmlns:a16="http://schemas.microsoft.com/office/drawing/2014/main" id="{00F7AAAD-76F6-F20B-6319-ED4A7BEFC32C}"/>
              </a:ext>
            </a:extLst>
          </p:cNvPr>
          <p:cNvSpPr txBox="1"/>
          <p:nvPr/>
        </p:nvSpPr>
        <p:spPr>
          <a:xfrm>
            <a:off x="0" y="2181676"/>
            <a:ext cx="23757775" cy="8783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[1] </a:t>
            </a:r>
            <a:r>
              <a:rPr lang="zh-CN" altLang="zh-CN" sz="2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项亮</a:t>
            </a:r>
            <a:r>
              <a:rPr lang="en-US" altLang="zh-CN" sz="2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2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推荐系统实践</a:t>
            </a:r>
            <a:r>
              <a:rPr lang="en-US" altLang="zh-CN" sz="2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2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2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2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人民邮电出版社</a:t>
            </a:r>
            <a:r>
              <a:rPr lang="en-US" altLang="zh-CN" sz="2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2012.</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[2] Sarwar B M,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Karypis</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G,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Konstan</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J A, et al. Item-based collaborative filtering recommendation algorithms. WWW. 2001, 1: 285-295.</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[3] Linden G, Smith B, York J. Amazon. com recommendations: Item-to-item collaborative filtering. IEEE Internet computing. 2003 (1): 76-80.</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[4]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Koren</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Y, Bell R,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Volinsky</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C. Matrix factorization techniques for recommender systems. Computer. 2009 (8): 30-37.</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[5]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Koren</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Y. Factorization meets the neighborhood: a multifaceted collaborative filtering model. SIGKDD. 2008: 426-434.</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[6] Hu Y,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Koren</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Y,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Volinsky</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C. Collaborative filtering for implicit feedback datasets. ICDM. 2008: 263-272.</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[7]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Mnih</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A,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Salakhutdinov</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R R. Probabilistic matrix factorization. NIPS. 2008: 1257-1264.</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[8]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Koren</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Y. Collaborative filtering with temporal dynamics. SIGKDD. 2009: 447-456.</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[9]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Pilászy</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I,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Zibriczky</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D,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Tikk</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D. Fast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als</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-based matrix factorization for explicit and implicit feedback datasets.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RecSys</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2010: 71-78.</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[10] Johnson C C. Logistic matrix factorization for implicit feedback data. NIPS, 2014, 27.</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[11] He X, Zhang H, Kan M Y, et al. Fast matrix factorization for online recommendation with implicit feedback. SIGIR. 2016: 549-558.</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[12] Hofmann T. Probabilistic latent semantic analysis. UAI. 1999: 289-296.</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[13]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Blei</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D M, Ng A Y, Jordan M I. Latent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dirichlet</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allocation. JMLR. 2003, 3(Jan): 993-1022.</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[14] Zhang S, Yao L, Sun A, et al. Deep learning based recommender system: A survey and new perspectives. ACM Computing Surveys (CSUR). 2019, 52(1): 5.</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indent="266700" algn="just">
              <a:lnSpc>
                <a:spcPts val="3360"/>
              </a:lnSpc>
            </a:pP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[15]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Mikolov</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Tomas &amp; Chen, Kai &amp; </a:t>
            </a:r>
            <a:r>
              <a:rPr lang="en-US" altLang="zh-CN" sz="2800" kern="0" dirty="0" err="1">
                <a:solidFill>
                  <a:schemeClr val="tx1"/>
                </a:solidFill>
                <a:effectLst/>
                <a:latin typeface="宋体" panose="02010600030101010101" pitchFamily="2" charset="-122"/>
                <a:ea typeface="宋体" panose="02010600030101010101" pitchFamily="2" charset="-122"/>
                <a:cs typeface="宋体" panose="02010600030101010101" pitchFamily="2" charset="-122"/>
              </a:rPr>
              <a:t>Corrado</a:t>
            </a:r>
            <a:r>
              <a:rPr lang="en-US" altLang="zh-CN" sz="2800" kern="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G.s &amp; Dean, Jeffrey. Efficient Estimation of Word Representations in Vector Space. Proceedings of Workshop at ICLR. 2013.</a:t>
            </a: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34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图像" descr="图像"/>
          <p:cNvPicPr>
            <a:picLocks noGrp="1" noChangeAspect="1"/>
          </p:cNvPicPr>
          <p:nvPr>
            <p:ph type="pic" idx="21"/>
          </p:nvPr>
        </p:nvPicPr>
        <p:blipFill>
          <a:blip r:embed="rId2"/>
          <a:srcRect t="8784" r="19" b="8686"/>
          <a:stretch>
            <a:fillRect/>
          </a:stretch>
        </p:blipFill>
        <p:spPr>
          <a:xfrm>
            <a:off x="4597400" y="1067257"/>
            <a:ext cx="15177586" cy="8356601"/>
          </a:xfrm>
          <a:prstGeom prst="rect">
            <a:avLst/>
          </a:prstGeom>
        </p:spPr>
      </p:pic>
      <p:sp>
        <p:nvSpPr>
          <p:cNvPr id="167" name="谢谢老师的指导和同学们的帮助"/>
          <p:cNvSpPr txBox="1">
            <a:spLocks noGrp="1"/>
          </p:cNvSpPr>
          <p:nvPr>
            <p:ph type="title"/>
          </p:nvPr>
        </p:nvSpPr>
        <p:spPr>
          <a:xfrm>
            <a:off x="1428750" y="11315700"/>
            <a:ext cx="21526500" cy="1524000"/>
          </a:xfrm>
          <a:prstGeom prst="rect">
            <a:avLst/>
          </a:prstGeom>
        </p:spPr>
        <p:txBody>
          <a:bodyPr/>
          <a:lstStyle>
            <a:lvl1pPr defTabSz="734694">
              <a:defRPr sz="8010">
                <a:effectLst>
                  <a:outerShdw blurRad="45212" dist="22606" dir="5400000" rotWithShape="0">
                    <a:srgbClr val="000000"/>
                  </a:outerShdw>
                </a:effectLst>
              </a:defRPr>
            </a:lvl1pPr>
          </a:lstStyle>
          <a:p>
            <a:r>
              <a:t>谢谢老师的指导和同学们的帮助</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926079"/>
            <a:ext cx="21526500" cy="10673543"/>
          </a:xfrm>
        </p:spPr>
        <p:txBody>
          <a:bodyPr>
            <a:normAutofit/>
          </a:bodyPr>
          <a:lstStyle/>
          <a:p>
            <a:pPr algn="just">
              <a:lnSpc>
                <a:spcPct val="173000"/>
              </a:lnSpc>
              <a:spcBef>
                <a:spcPts val="1300"/>
              </a:spcBef>
              <a:spcAft>
                <a:spcPts val="1300"/>
              </a:spcAft>
            </a:pPr>
            <a:r>
              <a:rPr lang="en-US" altLang="zh-CN" sz="2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 </a:t>
            </a:r>
            <a:r>
              <a:rPr lang="zh-CN" altLang="zh-CN" sz="2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回归模型</a:t>
            </a:r>
            <a:endParaRPr lang="zh-CN" altLang="zh-CN" sz="2800"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0" kern="100" dirty="0">
                <a:solidFill>
                  <a:schemeClr val="tx1"/>
                </a:solidFill>
                <a:effectLst/>
                <a:latin typeface="Times New Roman" panose="02020603050405020304" pitchFamily="18" charset="0"/>
                <a:ea typeface="宋体" panose="02010600030101010101" pitchFamily="2" charset="-122"/>
              </a:rPr>
              <a:t>2.1.1 </a:t>
            </a:r>
            <a:r>
              <a:rPr lang="zh-CN" altLang="zh-CN" sz="2800" b="0" kern="100" dirty="0">
                <a:solidFill>
                  <a:schemeClr val="tx1"/>
                </a:solidFill>
                <a:effectLst/>
                <a:latin typeface="Times New Roman" panose="02020603050405020304" pitchFamily="18" charset="0"/>
                <a:ea typeface="宋体" panose="02010600030101010101" pitchFamily="2" charset="-122"/>
              </a:rPr>
              <a:t>什么是线性回归与非线性回归</a:t>
            </a:r>
            <a:endParaRPr lang="zh-CN" altLang="zh-CN" sz="2800" b="1" kern="100" dirty="0">
              <a:solidFill>
                <a:schemeClr val="tx1"/>
              </a:solidFill>
              <a:effectLst/>
              <a:latin typeface="Times New Roman" panose="02020603050405020304" pitchFamily="18" charset="0"/>
              <a:ea typeface="宋体" panose="02010600030101010101" pitchFamily="2" charset="-122"/>
            </a:endParaRPr>
          </a:p>
          <a:p>
            <a:pPr marL="342900" lvl="0" indent="-342900" algn="l">
              <a:lnSpc>
                <a:spcPct val="150000"/>
              </a:lnSpc>
              <a:buFont typeface="+mj-lt"/>
              <a:buAutoNum type="arabicParenR"/>
            </a:pPr>
            <a:r>
              <a:rPr lang="zh-CN" altLang="zh-CN" sz="2800" kern="0" dirty="0">
                <a:solidFill>
                  <a:schemeClr val="tx1"/>
                </a:solidFill>
                <a:effectLst/>
                <a:latin typeface="Times New Roman" panose="02020603050405020304" pitchFamily="18" charset="0"/>
                <a:ea typeface="宋体" panose="02010600030101010101" pitchFamily="2" charset="-122"/>
              </a:rPr>
              <a:t>在统计学中，线性回归是利用称为线性回归方程的最小二乘函数对一个或多个自变量和因变量之间关系进行建模的一种回归分析。这种函数是一个或多个称为回归系数的模型参数的线性组合。当因变量和自变量之间高度相关时，我们就可以使用线性回归来对数据进行预测。</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marL="342900" lvl="0" indent="-342900" algn="l">
              <a:lnSpc>
                <a:spcPct val="150000"/>
              </a:lnSpc>
              <a:buFont typeface="+mj-lt"/>
              <a:buAutoNum type="arabicParenR"/>
            </a:pPr>
            <a:r>
              <a:rPr lang="zh-CN" altLang="zh-CN" sz="2800" kern="0" dirty="0">
                <a:solidFill>
                  <a:schemeClr val="tx1"/>
                </a:solidFill>
                <a:effectLst/>
                <a:latin typeface="Times New Roman" panose="02020603050405020304" pitchFamily="18" charset="0"/>
                <a:ea typeface="宋体" panose="02010600030101010101" pitchFamily="2" charset="-122"/>
              </a:rPr>
              <a:t>线性回归模型，是利用数理统计中回归分析，来确定两种或两种以上变量间相互依赖的定量关系的一种统计分析方法，运用十分广泛。其表达形式为</a:t>
            </a:r>
            <a:r>
              <a:rPr lang="en-US" altLang="zh-CN" sz="2800" kern="0" dirty="0">
                <a:solidFill>
                  <a:schemeClr val="tx1"/>
                </a:solidFill>
                <a:effectLst/>
                <a:latin typeface="Times New Roman" panose="02020603050405020304" pitchFamily="18" charset="0"/>
                <a:ea typeface="宋体" panose="02010600030101010101" pitchFamily="2" charset="-122"/>
              </a:rPr>
              <a:t>y = </a:t>
            </a:r>
            <a:r>
              <a:rPr lang="en-US" altLang="zh-CN" sz="2800" kern="0" dirty="0" err="1">
                <a:solidFill>
                  <a:schemeClr val="tx1"/>
                </a:solidFill>
                <a:effectLst/>
                <a:latin typeface="Times New Roman" panose="02020603050405020304" pitchFamily="18" charset="0"/>
                <a:ea typeface="宋体" panose="02010600030101010101" pitchFamily="2" charset="-122"/>
              </a:rPr>
              <a:t>w'x+e</a:t>
            </a:r>
            <a:r>
              <a:rPr lang="zh-CN" altLang="zh-CN" sz="2800" kern="0" dirty="0">
                <a:solidFill>
                  <a:schemeClr val="tx1"/>
                </a:solidFill>
                <a:effectLst/>
                <a:latin typeface="Times New Roman" panose="02020603050405020304" pitchFamily="18" charset="0"/>
                <a:ea typeface="宋体" panose="02010600030101010101" pitchFamily="2" charset="-122"/>
              </a:rPr>
              <a:t>，</a:t>
            </a:r>
            <a:r>
              <a:rPr lang="en-US" altLang="zh-CN" sz="2800" kern="0" dirty="0">
                <a:solidFill>
                  <a:schemeClr val="tx1"/>
                </a:solidFill>
                <a:effectLst/>
                <a:latin typeface="Times New Roman" panose="02020603050405020304" pitchFamily="18" charset="0"/>
                <a:ea typeface="宋体" panose="02010600030101010101" pitchFamily="2" charset="-122"/>
              </a:rPr>
              <a:t>e</a:t>
            </a:r>
            <a:r>
              <a:rPr lang="zh-CN" altLang="zh-CN" sz="2800" kern="0" dirty="0">
                <a:solidFill>
                  <a:schemeClr val="tx1"/>
                </a:solidFill>
                <a:effectLst/>
                <a:latin typeface="Times New Roman" panose="02020603050405020304" pitchFamily="18" charset="0"/>
                <a:ea typeface="宋体" panose="02010600030101010101" pitchFamily="2" charset="-122"/>
              </a:rPr>
              <a:t>为误差服从均值为</a:t>
            </a:r>
            <a:r>
              <a:rPr lang="en-US" altLang="zh-CN" sz="2800" kern="0" dirty="0">
                <a:solidFill>
                  <a:schemeClr val="tx1"/>
                </a:solidFill>
                <a:effectLst/>
                <a:latin typeface="Times New Roman" panose="02020603050405020304" pitchFamily="18" charset="0"/>
                <a:ea typeface="宋体" panose="02010600030101010101" pitchFamily="2" charset="-122"/>
              </a:rPr>
              <a:t>0</a:t>
            </a:r>
            <a:r>
              <a:rPr lang="zh-CN" altLang="zh-CN" sz="2800" kern="0" dirty="0">
                <a:solidFill>
                  <a:schemeClr val="tx1"/>
                </a:solidFill>
                <a:effectLst/>
                <a:latin typeface="Times New Roman" panose="02020603050405020304" pitchFamily="18" charset="0"/>
                <a:ea typeface="宋体" panose="02010600030101010101" pitchFamily="2" charset="-122"/>
              </a:rPr>
              <a:t>的正态分布。线性回归模型是利用称为线性回归方程的最小平方函数对一个或多个自变量和因变量之间关系进行建模的一种回归分析。这种函数是一个或多个称为回归系数的模型参数的线性组合。只有一个自变量的情况称为简单回归</a:t>
            </a:r>
            <a:r>
              <a:rPr lang="en-US" altLang="zh-CN" sz="2800" kern="0" dirty="0">
                <a:solidFill>
                  <a:schemeClr val="tx1"/>
                </a:solidFill>
                <a:effectLst/>
                <a:latin typeface="Times New Roman" panose="02020603050405020304" pitchFamily="18" charset="0"/>
                <a:ea typeface="宋体" panose="02010600030101010101" pitchFamily="2" charset="-122"/>
              </a:rPr>
              <a:t>,</a:t>
            </a:r>
            <a:r>
              <a:rPr lang="zh-CN" altLang="zh-CN" sz="2800" kern="0" dirty="0">
                <a:solidFill>
                  <a:schemeClr val="tx1"/>
                </a:solidFill>
                <a:effectLst/>
                <a:latin typeface="Times New Roman" panose="02020603050405020304" pitchFamily="18" charset="0"/>
                <a:ea typeface="宋体" panose="02010600030101010101" pitchFamily="2" charset="-122"/>
              </a:rPr>
              <a:t>大于一个自变量情况的叫做多元回归。</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marL="342900" lvl="0" indent="-342900" algn="l">
              <a:lnSpc>
                <a:spcPct val="150000"/>
              </a:lnSpc>
              <a:buFont typeface="+mj-lt"/>
              <a:buAutoNum type="arabicParenR"/>
            </a:pPr>
            <a:r>
              <a:rPr lang="zh-CN" altLang="zh-CN" sz="2800" kern="0" dirty="0">
                <a:solidFill>
                  <a:schemeClr val="tx1"/>
                </a:solidFill>
                <a:effectLst/>
                <a:latin typeface="Times New Roman" panose="02020603050405020304" pitchFamily="18" charset="0"/>
                <a:ea typeface="宋体" panose="02010600030101010101" pitchFamily="2" charset="-122"/>
              </a:rPr>
              <a:t>非线性回归，是在掌握大量观察数据的基础上，利用数理统计方法建立因变量与自变量之间的回归关系函数表达式（称回归方程式）。回归分析中，当研究的因果关系只涉及因变量和一个自变量时，叫做一元回归分析；当研究的因果关系涉及因变量和两个或两个以上自变量时，叫做多元回归分析。</a:t>
            </a:r>
            <a:endParaRPr lang="zh-CN" altLang="zh-CN" sz="2800" kern="100" dirty="0">
              <a:solidFill>
                <a:schemeClr val="tx1"/>
              </a:solidFill>
              <a:effectLst/>
              <a:latin typeface="Times New Roman" panose="02020603050405020304" pitchFamily="18" charset="0"/>
              <a:ea typeface="宋体" panose="02010600030101010101" pitchFamily="2" charset="-122"/>
            </a:endParaRPr>
          </a:p>
          <a:p>
            <a:pPr marL="342900" lvl="0" indent="-342900" algn="l">
              <a:lnSpc>
                <a:spcPct val="150000"/>
              </a:lnSpc>
              <a:buFont typeface="+mj-lt"/>
              <a:buAutoNum type="arabicParenR"/>
            </a:pPr>
            <a:r>
              <a:rPr lang="zh-CN" altLang="zh-CN" sz="2800" kern="0" dirty="0">
                <a:solidFill>
                  <a:schemeClr val="tx1"/>
                </a:solidFill>
                <a:effectLst/>
                <a:latin typeface="Times New Roman" panose="02020603050405020304" pitchFamily="18" charset="0"/>
                <a:ea typeface="宋体" panose="02010600030101010101" pitchFamily="2" charset="-122"/>
              </a:rPr>
              <a:t>区别：线性回归与非线性回归通过自变量的指数来区分</a:t>
            </a: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930607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a:bodyPr>
              <a:lstStyle/>
              <a:p>
                <a:pPr algn="just">
                  <a:lnSpc>
                    <a:spcPct val="173000"/>
                  </a:lnSpc>
                  <a:spcBef>
                    <a:spcPts val="1300"/>
                  </a:spcBef>
                  <a:spcAft>
                    <a:spcPts val="1300"/>
                  </a:spcAft>
                </a:pPr>
                <a:r>
                  <a:rPr lang="en-US" altLang="zh-CN" sz="2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 </a:t>
                </a:r>
                <a:r>
                  <a:rPr lang="zh-CN" altLang="zh-CN" sz="2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回归模型</a:t>
                </a:r>
                <a:endParaRPr lang="zh-CN" altLang="zh-CN" sz="2800"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200" b="0" kern="100" dirty="0">
                    <a:solidFill>
                      <a:schemeClr val="tx1"/>
                    </a:solidFill>
                    <a:effectLst/>
                    <a:latin typeface="Times New Roman" panose="02020603050405020304" pitchFamily="18" charset="0"/>
                    <a:ea typeface="宋体" panose="02010600030101010101" pitchFamily="2" charset="-122"/>
                  </a:rPr>
                  <a:t>2.1.2 </a:t>
                </a:r>
                <a:r>
                  <a:rPr lang="zh-CN" altLang="zh-CN" sz="2200" b="0" kern="100" dirty="0">
                    <a:solidFill>
                      <a:schemeClr val="tx1"/>
                    </a:solidFill>
                    <a:effectLst/>
                    <a:latin typeface="Times New Roman" panose="02020603050405020304" pitchFamily="18" charset="0"/>
                    <a:ea typeface="宋体" panose="02010600030101010101" pitchFamily="2" charset="-122"/>
                  </a:rPr>
                  <a:t>简单线性回归的原理及数学推导</a:t>
                </a:r>
                <a:endParaRPr lang="zh-CN" altLang="zh-CN" sz="2200" b="1" kern="100" dirty="0">
                  <a:solidFill>
                    <a:schemeClr val="tx1"/>
                  </a:solidFill>
                  <a:effectLst/>
                  <a:latin typeface="Times New Roman" panose="02020603050405020304" pitchFamily="18" charset="0"/>
                  <a:ea typeface="宋体" panose="02010600030101010101" pitchFamily="2" charset="-122"/>
                </a:endParaRPr>
              </a:p>
              <a:p>
                <a:pPr indent="266700" algn="l">
                  <a:lnSpc>
                    <a:spcPct val="150000"/>
                  </a:lnSpc>
                  <a:spcBef>
                    <a:spcPts val="1680"/>
                  </a:spcBef>
                  <a:spcAft>
                    <a:spcPts val="1680"/>
                  </a:spcAft>
                </a:pP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简单线性回归为一元线性回归模型，是指模型中只含有一个自变量和因变量，该模型的数学公式可以表示为</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y=</a:t>
                </a:r>
                <a:r>
                  <a:rPr lang="en-US" altLang="zh-CN" sz="2200" dirty="0" err="1">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ax+b+ε</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为模型的斜率，</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b</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为模型的截距，</a:t>
                </a:r>
                <a:r>
                  <a:rPr lang="en-US" altLang="zh-CN" sz="2200" dirty="0" err="1">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ε</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为误差。</a:t>
                </a:r>
                <a:endParaRPr lang="zh-CN" altLang="zh-CN" sz="22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indent="266700" algn="l">
                  <a:lnSpc>
                    <a:spcPct val="150000"/>
                  </a:lnSpc>
                  <a:spcBef>
                    <a:spcPts val="1680"/>
                  </a:spcBef>
                  <a:spcAft>
                    <a:spcPts val="1680"/>
                  </a:spcAft>
                </a:pP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最小二乘法</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(OLS)</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是最小化残差的平方和。对于简单线性回归，函数可以用可以用一个公式来表示，假设</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x</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y</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之间存在这样的关系：</a:t>
                </a:r>
                <a:endParaRPr lang="zh-CN" altLang="zh-CN" sz="22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acc>
                        <m:accPr>
                          <m:chr m:val="̂"/>
                          <m:ctrlPr>
                            <a:rPr lang="zh-CN" altLang="zh-CN" sz="2200" i="1" kern="10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sz="2200" i="1" kern="10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acc>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sSub>
                        <m:sSubPr>
                          <m:ctrlPr>
                            <a:rPr lang="zh-CN" altLang="zh-CN" sz="2200" i="1" kern="10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oMath>
                  </m:oMathPara>
                </a14:m>
                <a:endParaRPr lang="zh-CN" altLang="zh-CN" sz="2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indent="266700" algn="just">
                  <a:lnSpc>
                    <a:spcPct val="150000"/>
                  </a:lnSpc>
                </a:pPr>
                <a:r>
                  <a:rPr lang="zh-CN" altLang="zh-CN" sz="2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其中等号左边带的</a:t>
                </a:r>
                <a:r>
                  <a:rPr lang="en-US" altLang="zh-CN" sz="2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y</a:t>
                </a:r>
                <a:r>
                  <a:rPr lang="zh-CN" altLang="zh-CN" sz="2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是我们</a:t>
                </a:r>
                <a:r>
                  <a:rPr lang="en-US" altLang="zh-CN" sz="2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y</a:t>
                </a:r>
                <a:r>
                  <a:rPr lang="zh-CN" altLang="zh-CN" sz="2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的预测值，实际情况时我们预测的数值与实际数值之间的差异，就是残差，即：</a:t>
                </a:r>
              </a:p>
              <a:p>
                <a:pPr algn="just"/>
                <a14:m>
                  <m:oMathPara xmlns:m="http://schemas.openxmlformats.org/officeDocument/2006/math">
                    <m:oMathParaPr>
                      <m:jc m:val="centerGroup"/>
                    </m:oMathParaPr>
                    <m:oMath xmlns:m="http://schemas.openxmlformats.org/officeDocument/2006/math">
                      <m:r>
                        <m:rPr>
                          <m:nor/>
                        </m:rPr>
                        <a:rPr lang="en-US" altLang="zh-CN" sz="2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m:t>error</m:t>
                      </m:r>
                      <m:r>
                        <m:rPr>
                          <m:nor/>
                        </m:rPr>
                        <a:rPr lang="en-US" altLang="zh-CN" sz="2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m:t> </m:t>
                      </m:r>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200" i="1" kern="10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200"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oMath>
                  </m:oMathPara>
                </a14:m>
                <a:endParaRPr lang="zh-CN" altLang="zh-CN" sz="2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indent="266700" algn="just">
                  <a:lnSpc>
                    <a:spcPct val="150000"/>
                  </a:lnSpc>
                </a:pPr>
                <a:r>
                  <a:rPr lang="zh-CN" altLang="zh-CN" sz="2200" kern="100" dirty="0">
                    <a:solidFill>
                      <a:schemeClr val="tx1"/>
                    </a:solidFill>
                    <a:effectLst/>
                    <a:latin typeface="Helvetica Neue" panose="02000503000000020004" pitchFamily="2" charset="0"/>
                    <a:ea typeface="宋体" panose="02010600030101010101" pitchFamily="2" charset="-122"/>
                    <a:cs typeface="宋体" panose="02010600030101010101" pitchFamily="2" charset="-122"/>
                  </a:rPr>
                  <a:t>残差平方和，就是：</a:t>
                </a:r>
                <a:endParaRPr lang="zh-CN" altLang="zh-CN" sz="2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just">
                  <a:lnSpc>
                    <a:spcPts val="2000"/>
                  </a:lnSpc>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𝑅𝑆𝑆</m:t>
                      </m:r>
                      <m:d>
                        <m:dPr>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𝑆𝑆𝐸</m:t>
                          </m:r>
                        </m:e>
                      </m:d>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p>
                        <m:sSupPr>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acc>
                            </m:e>
                          </m:d>
                        </m:e>
                        <m:sup>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p>
                        <m:sSupPr>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d>
                            <m:dPr>
                              <m:begChr m:val="["/>
                              <m:endChr m:val="]"/>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sSub>
                                    <m:sSubPr>
                                      <m:ctrlPr>
                                        <a:rPr lang="zh-CN" altLang="zh-CN" sz="22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e>
                              </m:d>
                            </m:e>
                          </m:d>
                        </m:e>
                        <m:sup>
                          <m:r>
                            <a:rPr lang="en-US" altLang="zh-CN" sz="22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oMath>
                  </m:oMathPara>
                </a14:m>
                <a:endParaRPr lang="zh-CN" altLang="zh-CN" sz="2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indent="266700" algn="l">
                  <a:lnSpc>
                    <a:spcPct val="150000"/>
                  </a:lnSpc>
                  <a:spcBef>
                    <a:spcPts val="1680"/>
                  </a:spcBef>
                  <a:spcAft>
                    <a:spcPts val="1680"/>
                  </a:spcAft>
                </a:pP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我们的目的是使得预测值尽可能地接近实际值，即残差越小越好。也就是说，当我们找到一组（</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 b</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），使得残差平方和最小时，就说明在某种程度上，我们找到了预测效果最好的简单线性回归模型。</a:t>
                </a:r>
                <a:endParaRPr lang="zh-CN" altLang="zh-CN" sz="22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indent="266700" algn="l">
                  <a:lnSpc>
                    <a:spcPct val="150000"/>
                  </a:lnSpc>
                  <a:spcBef>
                    <a:spcPts val="1680"/>
                  </a:spcBef>
                  <a:spcAft>
                    <a:spcPts val="1680"/>
                  </a:spcAft>
                </a:pP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残差的绝对值是一个很好的指标。但是对机器和数学来说，计算、表示残差的平方和时，远比计算和表示残差的绝对值要来得方便；同时，由于平方和的数据形态是一个</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U</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型的曲线，方便我们通过求导、随机梯度下降等方式得到最小值。</a:t>
                </a:r>
                <a:endParaRPr lang="zh-CN" altLang="zh-CN" sz="22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indent="266700" algn="l">
                  <a:lnSpc>
                    <a:spcPct val="150000"/>
                  </a:lnSpc>
                  <a:spcBef>
                    <a:spcPts val="1680"/>
                  </a:spcBef>
                  <a:spcAft>
                    <a:spcPts val="1680"/>
                  </a:spcAft>
                </a:pP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重点：求导（最小二乘法）、梯度下降两种方式，</a:t>
                </a:r>
                <a:endParaRPr lang="zh-CN" altLang="zh-CN" sz="22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indent="266700" algn="l">
                  <a:lnSpc>
                    <a:spcPct val="150000"/>
                  </a:lnSpc>
                  <a:spcBef>
                    <a:spcPts val="1680"/>
                  </a:spcBef>
                  <a:spcAft>
                    <a:spcPts val="1680"/>
                  </a:spcAft>
                </a:pP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接下来求解系数</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 b)</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，如前边所言，残差平方和的数据形态是一个</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U</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型曲线，因此当且仅当导数为</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0</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时，我们得到最低点，重点是导数为</a:t>
                </a:r>
                <a:r>
                  <a:rPr lang="en-US" altLang="zh-CN" sz="2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0</a:t>
                </a:r>
                <a:r>
                  <a:rPr lang="zh-CN" altLang="zh-CN" sz="2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时，此时为残差平方和曲线的最低点，即此时的残差最小，结果最接近实际值。</a:t>
                </a:r>
                <a:endParaRPr lang="zh-CN" altLang="zh-CN" sz="22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342900" lvl="0" indent="-342900" algn="l">
                  <a:lnSpc>
                    <a:spcPct val="150000"/>
                  </a:lnSpc>
                  <a:buFont typeface="+mj-lt"/>
                  <a:buAutoNum type="arabicParenR"/>
                </a:pP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mc:Choice>
        <mc:Fallback xmlns="">
          <p:sp>
            <p:nvSpPr>
              <p:cNvPr id="4" name="文本占位符 3">
                <a:extLst>
                  <a:ext uri="{FF2B5EF4-FFF2-40B4-BE49-F238E27FC236}">
                    <a16:creationId xmlns:a16="http://schemas.microsoft.com/office/drawing/2014/main" id="{B7F85494-F11A-38B5-4E3C-B1C5F65DC14D}"/>
                  </a:ext>
                </a:extLst>
              </p:cNvPr>
              <p:cNvSpPr>
                <a:spLocks noGrp="1" noRot="1" noChangeAspect="1" noMove="1" noResize="1" noEditPoints="1" noAdjustHandles="1" noChangeArrowheads="1" noChangeShapeType="1" noTextEdit="1"/>
              </p:cNvSpPr>
              <p:nvPr>
                <p:ph type="body" sz="quarter" idx="1"/>
              </p:nvPr>
            </p:nvSpPr>
            <p:spPr>
              <a:xfrm>
                <a:off x="1428750" y="2024149"/>
                <a:ext cx="21526500" cy="11691851"/>
              </a:xfrm>
              <a:blipFill>
                <a:blip r:embed="rId2"/>
                <a:stretch>
                  <a:fillRect l="-767" r="-5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9582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fontScale="92500" lnSpcReduction="20000"/>
              </a:bodyPr>
              <a:lstStyle/>
              <a:p>
                <a:pPr algn="just">
                  <a:lnSpc>
                    <a:spcPct val="120000"/>
                  </a:lnSpc>
                  <a:spcBef>
                    <a:spcPts val="1300"/>
                  </a:spcBef>
                  <a:spcAft>
                    <a:spcPts val="1300"/>
                  </a:spcAft>
                </a:pPr>
                <a:r>
                  <a:rPr lang="en-US" altLang="zh-CN" sz="2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 </a:t>
                </a:r>
                <a:r>
                  <a:rPr lang="zh-CN" altLang="zh-CN" sz="2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回归模型</a:t>
                </a:r>
                <a:endParaRPr lang="zh-CN" altLang="zh-CN" sz="2800"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20000"/>
                  </a:lnSpc>
                  <a:spcBef>
                    <a:spcPts val="1300"/>
                  </a:spcBef>
                  <a:spcAft>
                    <a:spcPts val="1300"/>
                  </a:spcAft>
                </a:pPr>
                <a:r>
                  <a:rPr lang="en-US" altLang="zh-CN" sz="2200" b="0" kern="100" dirty="0">
                    <a:solidFill>
                      <a:schemeClr val="tx1"/>
                    </a:solidFill>
                    <a:effectLst/>
                    <a:latin typeface="Times New Roman" panose="02020603050405020304" pitchFamily="18" charset="0"/>
                    <a:ea typeface="宋体" panose="02010600030101010101" pitchFamily="2" charset="-122"/>
                  </a:rPr>
                  <a:t>2.1.2 </a:t>
                </a:r>
                <a:r>
                  <a:rPr lang="zh-CN" altLang="zh-CN" sz="2200" b="0" kern="100" dirty="0">
                    <a:solidFill>
                      <a:schemeClr val="tx1"/>
                    </a:solidFill>
                    <a:effectLst/>
                    <a:latin typeface="Times New Roman" panose="02020603050405020304" pitchFamily="18" charset="0"/>
                    <a:ea typeface="宋体" panose="02010600030101010101" pitchFamily="2" charset="-122"/>
                  </a:rPr>
                  <a:t>简单线性回归的原理及数学推导</a:t>
                </a:r>
                <a:endParaRPr lang="zh-CN" altLang="zh-CN" sz="2200" b="1" kern="100" dirty="0">
                  <a:solidFill>
                    <a:schemeClr val="tx1"/>
                  </a:solidFill>
                  <a:effectLst/>
                  <a:latin typeface="Times New Roman" panose="02020603050405020304" pitchFamily="18" charset="0"/>
                  <a:ea typeface="宋体" panose="02010600030101010101" pitchFamily="2" charset="-122"/>
                </a:endParaRPr>
              </a:p>
              <a:p>
                <a:pPr indent="266700">
                  <a:lnSpc>
                    <a:spcPct val="120000"/>
                  </a:lnSpc>
                  <a:spcBef>
                    <a:spcPts val="1680"/>
                  </a:spcBef>
                  <a:spcAft>
                    <a:spcPts val="1680"/>
                  </a:spcAft>
                </a:pPr>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求解过程：求导</a:t>
                </a:r>
                <a:r>
                  <a:rPr lang="en-US" altLang="zh-CN" sz="18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---&gt;</a:t>
                </a:r>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导数结果为</a:t>
                </a:r>
                <a:r>
                  <a:rPr lang="en-US" altLang="zh-CN" sz="18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0</a:t>
                </a:r>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时为正确结果</a:t>
                </a:r>
                <a:r>
                  <a:rPr lang="en-US" altLang="zh-CN" sz="18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---&gt;</a:t>
                </a:r>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求出</a:t>
                </a:r>
                <a:r>
                  <a:rPr lang="en-US" altLang="zh-CN" sz="18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a:t>
                </a:r>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b</a:t>
                </a:r>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的计算公式</a:t>
                </a:r>
                <a:endParaRPr lang="zh-CN" altLang="zh-CN" sz="18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342900" lvl="0" indent="-342900" algn="just">
                  <a:lnSpc>
                    <a:spcPct val="120000"/>
                  </a:lnSpc>
                  <a:buFont typeface="+mj-lt"/>
                  <a:buAutoNum type="arabicParenR"/>
                </a:pPr>
                <a:r>
                  <a:rPr lang="zh-CN" altLang="zh-CN" sz="1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求解</a:t>
                </a:r>
                <a:r>
                  <a:rPr lang="en-US" altLang="zh-CN" sz="1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b</a:t>
                </a:r>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indent="266700" algn="just">
                  <a:lnSpc>
                    <a:spcPct val="120000"/>
                  </a:lnSpc>
                </a:pPr>
                <a:r>
                  <a:rPr lang="en-US" altLang="zh-CN" sz="1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J(a, b)</a:t>
                </a:r>
                <a:r>
                  <a:rPr lang="zh-CN" altLang="zh-CN" sz="1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代表损失函数，在这个例子中，就是我们上边提到的残差平方和。先对</a:t>
                </a:r>
                <a:r>
                  <a:rPr lang="en-US" altLang="zh-CN" sz="1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b</a:t>
                </a:r>
                <a:r>
                  <a:rPr lang="zh-CN" altLang="zh-CN" sz="1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求导，并使导数等于</a:t>
                </a:r>
                <a:r>
                  <a:rPr lang="en-US" altLang="zh-CN" sz="1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0</a:t>
                </a:r>
                <a:r>
                  <a:rPr lang="zh-CN" altLang="zh-CN" sz="1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just">
                  <a:lnSpc>
                    <a:spcPct val="120000"/>
                  </a:lnSpc>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𝐽</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p>
                        <m:sSup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d>
                            <m:dPr>
                              <m:begChr m:val="["/>
                              <m:end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e>
                              </m:d>
                            </m:e>
                          </m:d>
                        </m:e>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just">
                  <a:lnSpc>
                    <a:spcPct val="120000"/>
                  </a:lnSpc>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r>
                        <a:rPr lang="zh-CN" altLang="en-US" sz="1800" b="0" i="1" kern="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f>
                        <m:f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𝐽</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1800"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den>
                      </m:f>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d>
                        <m:dPr>
                          <m:begChr m:val="["/>
                          <m:end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e>
                          </m:d>
                        </m:e>
                      </m:d>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)=0</m:t>
                      </m:r>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just">
                  <a:lnSpc>
                    <a:spcPct val="120000"/>
                  </a:lnSpc>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1800" i="1" kern="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e>
                      </m:d>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=0</m:t>
                      </m:r>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just">
                  <a:lnSpc>
                    <a:spcPct val="120000"/>
                  </a:lnSpc>
                  <a:spcBef>
                    <a:spcPts val="1200"/>
                  </a:spcBef>
                  <a:spcAft>
                    <a:spcPts val="1200"/>
                  </a:spcAft>
                </a:pPr>
                <a14:m>
                  <m:oMathPara xmlns:m="http://schemas.openxmlformats.org/officeDocument/2006/math">
                    <m:oMathParaPr>
                      <m:jc m:val="centerGroup"/>
                    </m:oMathParaPr>
                    <m:oMath xmlns:m="http://schemas.openxmlformats.org/officeDocument/2006/math">
                      <m:r>
                        <a:rPr lang="zh-CN" altLang="en-US" sz="1800" b="0" i="1" kern="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=0</m:t>
                      </m:r>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just">
                  <a:lnSpc>
                    <a:spcPct val="120000"/>
                  </a:lnSpc>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r>
                        <a:rPr lang="zh-CN" altLang="en-US" sz="1800" b="0" i="1" kern="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den>
                      </m:f>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den>
                      </m:f>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b>
                        <m:sSubPr>
                          <m:ctrlPr>
                            <a:rPr lang="zh-CN" altLang="zh-CN" sz="1800" i="1" kern="0" smtClea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just">
                  <a:lnSpc>
                    <a:spcPct val="120000"/>
                  </a:lnSpc>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marL="342900" lvl="0" indent="-342900" algn="just">
                  <a:lnSpc>
                    <a:spcPct val="120000"/>
                  </a:lnSpc>
                  <a:buFont typeface="+mj-lt"/>
                  <a:buAutoNum type="arabicParenR"/>
                </a:pPr>
                <a:r>
                  <a:rPr lang="zh-CN" altLang="zh-CN" sz="1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求解</a:t>
                </a:r>
                <a:r>
                  <a:rPr lang="en-US" altLang="zh-CN" sz="180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a:t>
                </a:r>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just">
                  <a:lnSpc>
                    <a:spcPct val="120000"/>
                  </a:lnSpc>
                </a:pPr>
                <a14:m>
                  <m:oMathPara xmlns:m="http://schemas.openxmlformats.org/officeDocument/2006/math">
                    <m:oMathParaPr>
                      <m:jc m:val="centerGroup"/>
                    </m:oMathParaPr>
                    <m:oMath xmlns:m="http://schemas.openxmlformats.org/officeDocument/2006/math">
                      <m:f>
                        <m:f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𝐽</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1800"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den>
                      </m:f>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d>
                        <m:dPr>
                          <m:begChr m:val="["/>
                          <m:end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e>
                          </m:d>
                        </m:e>
                      </m:d>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=0</m:t>
                      </m:r>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indent="533400" algn="just">
                  <a:lnSpc>
                    <a:spcPct val="120000"/>
                  </a:lnSpc>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sSubSup>
                            <m:sSubSup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b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=0</m:t>
                      </m:r>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just">
                  <a:lnSpc>
                    <a:spcPct val="120000"/>
                  </a:lnSpc>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sSubSup>
                            <m:sSubSup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b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=0</m:t>
                      </m:r>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just">
                  <a:lnSpc>
                    <a:spcPct val="120000"/>
                  </a:lnSpc>
                </a:pPr>
                <a14:m>
                  <m:oMathPara xmlns:m="http://schemas.openxmlformats.org/officeDocument/2006/math">
                    <m:oMathParaPr>
                      <m:jc m:val="centerGroup"/>
                    </m:oMathParaPr>
                    <m:oMath xmlns:m="http://schemas.openxmlformats.org/officeDocument/2006/math">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nary>
                        <m:naryPr>
                          <m:chr m:val="∑"/>
                          <m:limLoc m:val="undOvr"/>
                          <m:grow m:val="on"/>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d>
                        <m:d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Sup>
                            <m:sSubSup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bSup>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sSub>
                            <m:sSubPr>
                              <m:ctrlPr>
                                <a:rPr lang="zh-CN" altLang="zh-CN" sz="18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r>
                        <a:rPr lang="en-US" altLang="zh-CN" sz="18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=0</m:t>
                      </m:r>
                    </m:oMath>
                  </m:oMathPara>
                </a14:m>
                <a:endParaRPr lang="zh-CN" altLang="zh-CN" sz="18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lvl="0" algn="l">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mc:Choice>
        <mc:Fallback xmlns="">
          <p:sp>
            <p:nvSpPr>
              <p:cNvPr id="4" name="文本占位符 3">
                <a:extLst>
                  <a:ext uri="{FF2B5EF4-FFF2-40B4-BE49-F238E27FC236}">
                    <a16:creationId xmlns:a16="http://schemas.microsoft.com/office/drawing/2014/main" id="{B7F85494-F11A-38B5-4E3C-B1C5F65DC14D}"/>
                  </a:ext>
                </a:extLst>
              </p:cNvPr>
              <p:cNvSpPr>
                <a:spLocks noGrp="1" noRot="1" noChangeAspect="1" noMove="1" noResize="1" noEditPoints="1" noAdjustHandles="1" noChangeArrowheads="1" noChangeShapeType="1" noTextEdit="1"/>
              </p:cNvSpPr>
              <p:nvPr>
                <p:ph type="body" sz="quarter" idx="1"/>
              </p:nvPr>
            </p:nvSpPr>
            <p:spPr>
              <a:xfrm>
                <a:off x="1428750" y="2024149"/>
                <a:ext cx="21526500" cy="11691851"/>
              </a:xfrm>
              <a:blipFill>
                <a:blip r:embed="rId2"/>
                <a:stretch>
                  <a:fillRect l="-708" t="-651" b="-100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47041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a:bodyPr>
              <a:lstStyle/>
              <a:p>
                <a:pPr algn="just">
                  <a:lnSpc>
                    <a:spcPct val="173000"/>
                  </a:lnSpc>
                  <a:spcBef>
                    <a:spcPts val="1300"/>
                  </a:spcBef>
                  <a:spcAft>
                    <a:spcPts val="1300"/>
                  </a:spcAft>
                </a:pPr>
                <a:r>
                  <a:rPr lang="en-US" altLang="zh-CN" sz="2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 </a:t>
                </a:r>
                <a:r>
                  <a:rPr lang="zh-CN" altLang="zh-CN" sz="28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回归模型</a:t>
                </a:r>
                <a:endParaRPr lang="zh-CN" altLang="zh-CN" sz="2800"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200" b="0" kern="100" dirty="0">
                    <a:solidFill>
                      <a:schemeClr val="tx1"/>
                    </a:solidFill>
                    <a:effectLst/>
                    <a:latin typeface="Times New Roman" panose="02020603050405020304" pitchFamily="18" charset="0"/>
                    <a:ea typeface="宋体" panose="02010600030101010101" pitchFamily="2" charset="-122"/>
                  </a:rPr>
                  <a:t>2.1.2 </a:t>
                </a:r>
                <a:r>
                  <a:rPr lang="zh-CN" altLang="zh-CN" sz="2200" b="0" kern="100" dirty="0">
                    <a:solidFill>
                      <a:schemeClr val="tx1"/>
                    </a:solidFill>
                    <a:effectLst/>
                    <a:latin typeface="Times New Roman" panose="02020603050405020304" pitchFamily="18" charset="0"/>
                    <a:ea typeface="宋体" panose="02010600030101010101" pitchFamily="2" charset="-122"/>
                  </a:rPr>
                  <a:t>简单线性回归的原理及数学推导</a:t>
                </a:r>
                <a:endParaRPr lang="zh-CN" altLang="zh-CN" sz="2200" b="1" kern="100" dirty="0">
                  <a:solidFill>
                    <a:schemeClr val="tx1"/>
                  </a:solidFill>
                  <a:effectLst/>
                  <a:latin typeface="Times New Roman" panose="02020603050405020304" pitchFamily="18" charset="0"/>
                  <a:ea typeface="宋体" panose="02010600030101010101" pitchFamily="2" charset="-122"/>
                </a:endParaRPr>
              </a:p>
              <a:p>
                <a:pPr algn="just">
                  <a:lnSpc>
                    <a:spcPct val="200000"/>
                  </a:lnSpc>
                </a:pPr>
                <a14:m>
                  <m:oMathPara xmlns:m="http://schemas.openxmlformats.org/officeDocument/2006/math">
                    <m:oMathParaPr>
                      <m:jc m:val="centerGroup"/>
                    </m:oMathParaPr>
                    <m:oMath xmlns:m="http://schemas.openxmlformats.org/officeDocument/2006/math">
                      <m:r>
                        <a:rPr lang="en-US" altLang="zh-CN" sz="2000" i="1" kern="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r>
                        <a:rPr lang="en-US" altLang="zh-CN" sz="2000" i="1" kern="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r>
                        <a:rPr lang="en-US" altLang="zh-CN" sz="2000" i="1" kern="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nary>
                            <m:naryPr>
                              <m:chr m:val="∑"/>
                              <m:limLoc m:val="undOvr"/>
                              <m:grow m:val="on"/>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d>
                            <m:d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num>
                        <m:den>
                          <m:nary>
                            <m:naryPr>
                              <m:chr m:val="∑"/>
                              <m:limLoc m:val="undOvr"/>
                              <m:grow m:val="on"/>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d>
                            <m:d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Sup>
                                <m:sSubSup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b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e>
                          </m:d>
                        </m:den>
                      </m:f>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oMath>
                  </m:oMathPara>
                </a14:m>
                <a:endParaRPr lang="zh-CN" altLang="zh-CN" sz="20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200000"/>
                  </a:lnSpc>
                </a:pPr>
                <a:r>
                  <a:rPr lang="zh-CN" altLang="zh-CN" sz="2000" kern="0" dirty="0">
                    <a:solidFill>
                      <a:schemeClr val="tx1"/>
                    </a:solidFill>
                    <a:effectLst/>
                    <a:latin typeface="Times New Roman" panose="02020603050405020304" pitchFamily="18" charset="0"/>
                    <a:ea typeface="宋体" panose="02010600030101010101" pitchFamily="2" charset="-122"/>
                  </a:rPr>
                  <a:t>又因为：</a:t>
                </a:r>
                <a:endParaRPr lang="zh-CN" altLang="zh-CN" sz="2000" kern="100" dirty="0">
                  <a:solidFill>
                    <a:schemeClr val="tx1"/>
                  </a:solidFill>
                  <a:effectLst/>
                  <a:latin typeface="Times New Roman" panose="02020603050405020304" pitchFamily="18" charset="0"/>
                  <a:ea typeface="宋体" panose="02010600030101010101" pitchFamily="2" charset="-122"/>
                </a:endParaRPr>
              </a:p>
              <a:p>
                <a:pPr algn="just">
                  <a:lnSpc>
                    <a:spcPct val="200000"/>
                  </a:lnSpc>
                </a:pPr>
                <a14:m>
                  <m:oMathPara xmlns:m="http://schemas.openxmlformats.org/officeDocument/2006/math">
                    <m:oMathParaPr>
                      <m:jc m:val="centerGroup"/>
                    </m:oMathParaPr>
                    <m:oMath xmlns:m="http://schemas.openxmlformats.org/officeDocument/2006/math">
                      <m:nary>
                        <m:naryPr>
                          <m:chr m:val="∑"/>
                          <m:limLoc m:val="undOvr"/>
                          <m:grow m:val="on"/>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limUpp>
                        <m:limUpp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limUpp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𝑥𝑦</m:t>
                          </m:r>
                        </m:e>
                        <m:lim>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lim>
                      </m:limUp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grow m:val="on"/>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Sup>
                        <m:sSup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e>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oMath>
                  </m:oMathPara>
                </a14:m>
                <a:endParaRPr lang="zh-CN" altLang="zh-CN" sz="2000" kern="100" dirty="0">
                  <a:solidFill>
                    <a:schemeClr val="tx1"/>
                  </a:solidFill>
                  <a:effectLst/>
                  <a:latin typeface="Times New Roman" panose="02020603050405020304" pitchFamily="18" charset="0"/>
                  <a:ea typeface="宋体" panose="02010600030101010101" pitchFamily="2" charset="-122"/>
                </a:endParaRPr>
              </a:p>
              <a:p>
                <a:pPr algn="just">
                  <a:lnSpc>
                    <a:spcPct val="200000"/>
                  </a:lnSpc>
                </a:pPr>
                <a14:m>
                  <m:oMathPara xmlns:m="http://schemas.openxmlformats.org/officeDocument/2006/math">
                    <m:oMathParaPr>
                      <m:jc m:val="centerGroup"/>
                    </m:oMathParaPr>
                    <m:oMath xmlns:m="http://schemas.openxmlformats.org/officeDocument/2006/math">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r>
                        <a:rPr lang="zh-CN" altLang="en-US" sz="2000" b="0" i="1" kern="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nary>
                            <m:naryPr>
                              <m:chr m:val="∑"/>
                              <m:limLoc m:val="undOvr"/>
                              <m:grow m:val="on"/>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d>
                            <m:d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limUpp>
                                <m:limUpp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limUpp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𝑥𝑦</m:t>
                                  </m:r>
                                </m:e>
                                <m:lim>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lim>
                              </m:limUpp>
                            </m:e>
                          </m:d>
                        </m:num>
                        <m:den>
                          <m:nary>
                            <m:naryPr>
                              <m:chr m:val="∑"/>
                              <m:limLoc m:val="undOvr"/>
                              <m:grow m:val="on"/>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d>
                            <m:d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Sup>
                                <m:sSubSup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b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e>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e>
                          </m:d>
                        </m:den>
                      </m:f>
                    </m:oMath>
                  </m:oMathPara>
                </a14:m>
                <a:endParaRPr lang="zh-CN" altLang="zh-CN" sz="2000" kern="100" dirty="0">
                  <a:solidFill>
                    <a:schemeClr val="tx1"/>
                  </a:solidFill>
                  <a:effectLst/>
                  <a:latin typeface="Times New Roman" panose="02020603050405020304" pitchFamily="18" charset="0"/>
                  <a:ea typeface="宋体" panose="02010600030101010101" pitchFamily="2" charset="-122"/>
                </a:endParaRPr>
              </a:p>
              <a:p>
                <a:pPr algn="just">
                  <a:lnSpc>
                    <a:spcPct val="200000"/>
                  </a:lnSpc>
                </a:pPr>
                <a14:m>
                  <m:oMathPara xmlns:m="http://schemas.openxmlformats.org/officeDocument/2006/math">
                    <m:oMathParaPr>
                      <m:jc m:val="centerGroup"/>
                    </m:oMathParaPr>
                    <m:oMath xmlns:m="http://schemas.openxmlformats.org/officeDocument/2006/math">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nary>
                            <m:naryPr>
                              <m:chr m:val="∑"/>
                              <m:limLoc m:val="undOvr"/>
                              <m:grow m:val="on"/>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d>
                            <m:d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e>
                          </m:d>
                          <m:d>
                            <m:d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e>
                          </m:d>
                        </m:num>
                        <m:den>
                          <m:nary>
                            <m:naryPr>
                              <m:chr m:val="∑"/>
                              <m:limLoc m:val="undOvr"/>
                              <m:grow m:val="on"/>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p>
                            <m:sSup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e>
                              </m:d>
                            </m:e>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den>
                      </m:f>
                    </m:oMath>
                  </m:oMathPara>
                </a14:m>
                <a:endParaRPr lang="zh-CN" altLang="zh-CN" sz="2000" kern="100" dirty="0">
                  <a:solidFill>
                    <a:schemeClr val="tx1"/>
                  </a:solidFill>
                  <a:effectLst/>
                  <a:latin typeface="Times New Roman" panose="02020603050405020304" pitchFamily="18" charset="0"/>
                  <a:ea typeface="宋体" panose="02010600030101010101" pitchFamily="2" charset="-122"/>
                </a:endParaRPr>
              </a:p>
              <a:p>
                <a:pPr indent="266700" algn="just">
                  <a:lnSpc>
                    <a:spcPct val="200000"/>
                  </a:lnSpc>
                </a:pPr>
                <a:r>
                  <a:rPr lang="zh-CN" altLang="zh-CN" sz="2000" kern="0" dirty="0">
                    <a:solidFill>
                      <a:schemeClr val="tx1"/>
                    </a:solidFill>
                    <a:effectLst/>
                    <a:latin typeface="Times New Roman" panose="02020603050405020304" pitchFamily="18" charset="0"/>
                    <a:ea typeface="宋体" panose="02010600030101010101" pitchFamily="2" charset="-122"/>
                  </a:rPr>
                  <a:t>最后的结果 现在我们成功地推导出了</a:t>
                </a:r>
                <a:r>
                  <a:rPr lang="en-US" altLang="zh-CN" sz="2000" kern="0" dirty="0">
                    <a:solidFill>
                      <a:schemeClr val="tx1"/>
                    </a:solidFill>
                    <a:effectLst/>
                    <a:latin typeface="Times New Roman" panose="02020603050405020304" pitchFamily="18" charset="0"/>
                    <a:ea typeface="宋体" panose="02010600030101010101" pitchFamily="2" charset="-122"/>
                  </a:rPr>
                  <a:t>(a, b)</a:t>
                </a:r>
                <a:r>
                  <a:rPr lang="zh-CN" altLang="zh-CN" sz="2000" kern="0" dirty="0">
                    <a:solidFill>
                      <a:schemeClr val="tx1"/>
                    </a:solidFill>
                    <a:effectLst/>
                    <a:latin typeface="Times New Roman" panose="02020603050405020304" pitchFamily="18" charset="0"/>
                    <a:ea typeface="宋体" panose="02010600030101010101" pitchFamily="2" charset="-122"/>
                  </a:rPr>
                  <a:t>的求解公式，即：</a:t>
                </a:r>
                <a:endParaRPr lang="zh-CN" altLang="zh-CN" sz="2000" kern="100" dirty="0">
                  <a:solidFill>
                    <a:schemeClr val="tx1"/>
                  </a:solidFill>
                  <a:effectLst/>
                  <a:latin typeface="Times New Roman" panose="02020603050405020304" pitchFamily="18" charset="0"/>
                  <a:ea typeface="宋体" panose="02010600030101010101" pitchFamily="2" charset="-122"/>
                </a:endParaRPr>
              </a:p>
              <a:p>
                <a:pPr algn="just">
                  <a:lnSpc>
                    <a:spcPct val="200000"/>
                  </a:lnSpc>
                </a:pPr>
                <a14:m>
                  <m:oMathPara xmlns:m="http://schemas.openxmlformats.org/officeDocument/2006/math">
                    <m:oMathParaPr>
                      <m:jc m:val="centerGroup"/>
                    </m:oMathParaPr>
                    <m:oMath xmlns:m="http://schemas.openxmlformats.org/officeDocument/2006/math">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nary>
                            <m:naryPr>
                              <m:chr m:val="∑"/>
                              <m:limLoc m:val="undOvr"/>
                              <m:grow m:val="on"/>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d>
                            <m:d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e>
                          </m:d>
                          <m:d>
                            <m:d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e>
                          </m:d>
                        </m:num>
                        <m:den>
                          <m:nary>
                            <m:naryPr>
                              <m:chr m:val="∑"/>
                              <m:limLoc m:val="undOvr"/>
                              <m:grow m:val="on"/>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 </m:t>
                              </m:r>
                            </m:e>
                          </m:nary>
                          <m:sSup>
                            <m:sSup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e>
                              </m:d>
                            </m:e>
                            <m:sup>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m:t>
                              </m:r>
                            </m:sup>
                          </m:sSup>
                        </m:den>
                      </m:f>
                    </m:oMath>
                  </m:oMathPara>
                </a14:m>
                <a:endParaRPr lang="zh-CN" altLang="zh-CN" sz="2000" kern="100" dirty="0">
                  <a:solidFill>
                    <a:schemeClr val="tx1"/>
                  </a:solidFill>
                  <a:effectLst/>
                  <a:latin typeface="Times New Roman" panose="02020603050405020304" pitchFamily="18" charset="0"/>
                  <a:ea typeface="宋体" panose="02010600030101010101" pitchFamily="2" charset="-122"/>
                </a:endParaRPr>
              </a:p>
              <a:p>
                <a:pPr algn="just">
                  <a:lnSpc>
                    <a:spcPct val="200000"/>
                  </a:lnSpc>
                </a:pPr>
                <a14:m>
                  <m:oMathPara xmlns:m="http://schemas.openxmlformats.org/officeDocument/2006/math">
                    <m:oMathParaPr>
                      <m:jc m:val="centerGroup"/>
                    </m:oMathParaPr>
                    <m:oMath xmlns:m="http://schemas.openxmlformats.org/officeDocument/2006/math">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𝑦</m:t>
                          </m:r>
                        </m:e>
                      </m:acc>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𝑎</m:t>
                      </m:r>
                      <m:acc>
                        <m:accPr>
                          <m:chr m:val="̅"/>
                          <m:ctrlPr>
                            <a:rPr lang="zh-CN" altLang="zh-CN" sz="2000" i="1" kern="0">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accPr>
                        <m:e>
                          <m:r>
                            <a:rPr lang="en-US" altLang="zh-CN" sz="2000"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𝑥</m:t>
                          </m:r>
                        </m:e>
                      </m:acc>
                    </m:oMath>
                  </m:oMathPara>
                </a14:m>
                <a:endParaRPr lang="zh-CN" altLang="zh-CN" kern="100" dirty="0">
                  <a:solidFill>
                    <a:schemeClr val="tx1"/>
                  </a:solidFill>
                  <a:effectLst/>
                  <a:latin typeface="Times New Roman" panose="02020603050405020304" pitchFamily="18" charset="0"/>
                  <a:ea typeface="宋体" panose="02010600030101010101" pitchFamily="2" charset="-122"/>
                </a:endParaRPr>
              </a:p>
            </p:txBody>
          </p:sp>
        </mc:Choice>
        <mc:Fallback xmlns="">
          <p:sp>
            <p:nvSpPr>
              <p:cNvPr id="4" name="文本占位符 3">
                <a:extLst>
                  <a:ext uri="{FF2B5EF4-FFF2-40B4-BE49-F238E27FC236}">
                    <a16:creationId xmlns:a16="http://schemas.microsoft.com/office/drawing/2014/main" id="{B7F85494-F11A-38B5-4E3C-B1C5F65DC14D}"/>
                  </a:ext>
                </a:extLst>
              </p:cNvPr>
              <p:cNvSpPr>
                <a:spLocks noGrp="1" noRot="1" noChangeAspect="1" noMove="1" noResize="1" noEditPoints="1" noAdjustHandles="1" noChangeArrowheads="1" noChangeShapeType="1" noTextEdit="1"/>
              </p:cNvSpPr>
              <p:nvPr>
                <p:ph type="body" sz="quarter" idx="1"/>
              </p:nvPr>
            </p:nvSpPr>
            <p:spPr>
              <a:xfrm>
                <a:off x="1428750" y="2024149"/>
                <a:ext cx="21526500" cy="11691851"/>
              </a:xfrm>
              <a:blipFill>
                <a:blip r:embed="rId2"/>
                <a:stretch>
                  <a:fillRect l="-7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122451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a:bodyPr>
          <a:lstStyle/>
          <a:p>
            <a:pPr algn="just">
              <a:lnSpc>
                <a:spcPct val="173000"/>
              </a:lnSpc>
              <a:spcBef>
                <a:spcPts val="1300"/>
              </a:spcBef>
              <a:spcAft>
                <a:spcPts val="1300"/>
              </a:spcAft>
            </a:pPr>
            <a:r>
              <a:rPr lang="en-US"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 </a:t>
            </a:r>
            <a:r>
              <a:rPr lang="zh-CN"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回归模型</a:t>
            </a:r>
            <a:endParaRPr lang="zh-CN"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b="0" kern="100" dirty="0">
                <a:solidFill>
                  <a:schemeClr val="tx1"/>
                </a:solidFill>
                <a:effectLst/>
                <a:latin typeface="Times New Roman" panose="02020603050405020304" pitchFamily="18" charset="0"/>
                <a:ea typeface="宋体" panose="02010600030101010101" pitchFamily="2" charset="-122"/>
              </a:rPr>
              <a:t>2.1.3</a:t>
            </a:r>
            <a:r>
              <a:rPr lang="zh-CN" altLang="zh-CN" b="0" kern="100" dirty="0">
                <a:solidFill>
                  <a:schemeClr val="tx1"/>
                </a:solidFill>
                <a:effectLst/>
                <a:latin typeface="Times New Roman" panose="02020603050405020304" pitchFamily="18" charset="0"/>
                <a:ea typeface="宋体" panose="02010600030101010101" pitchFamily="2" charset="-122"/>
              </a:rPr>
              <a:t>使用机器学习模块构建线性回归模型</a:t>
            </a:r>
            <a:endParaRPr lang="zh-CN" altLang="zh-CN" b="1" kern="100" dirty="0">
              <a:solidFill>
                <a:schemeClr val="tx1"/>
              </a:solidFill>
              <a:effectLst/>
              <a:latin typeface="Times New Roman" panose="02020603050405020304" pitchFamily="18" charset="0"/>
              <a:ea typeface="宋体" panose="02010600030101010101" pitchFamily="2" charset="-122"/>
            </a:endParaRPr>
          </a:p>
          <a:p>
            <a:pPr indent="228600" algn="l">
              <a:lnSpc>
                <a:spcPct val="150000"/>
              </a:lnSpc>
              <a:spcBef>
                <a:spcPts val="1680"/>
              </a:spcBef>
              <a:spcAft>
                <a:spcPts val="1680"/>
              </a:spcAft>
            </a:pPr>
            <a:r>
              <a:rPr lang="zh-CN" altLang="zh-CN" kern="0" dirty="0">
                <a:solidFill>
                  <a:schemeClr val="tx1"/>
                </a:solidFill>
                <a:effectLst/>
                <a:latin typeface="Times New Roman" panose="02020603050405020304" pitchFamily="18" charset="0"/>
                <a:ea typeface="宋体" panose="02010600030101010101" pitchFamily="2" charset="-122"/>
              </a:rPr>
              <a:t>这里使用机器学习的</a:t>
            </a:r>
            <a:r>
              <a:rPr lang="en-US" altLang="zh-CN" kern="0" dirty="0" err="1">
                <a:solidFill>
                  <a:schemeClr val="tx1"/>
                </a:solidFill>
                <a:effectLst/>
                <a:latin typeface="Times New Roman" panose="02020603050405020304" pitchFamily="18" charset="0"/>
                <a:ea typeface="宋体" panose="02010600030101010101" pitchFamily="2" charset="-122"/>
              </a:rPr>
              <a:t>sklearn</a:t>
            </a:r>
            <a:r>
              <a:rPr lang="zh-CN" altLang="zh-CN" kern="0" dirty="0">
                <a:solidFill>
                  <a:schemeClr val="tx1"/>
                </a:solidFill>
                <a:effectLst/>
                <a:latin typeface="Times New Roman" panose="02020603050405020304" pitchFamily="18" charset="0"/>
                <a:ea typeface="宋体" panose="02010600030101010101" pitchFamily="2" charset="-122"/>
              </a:rPr>
              <a:t>模块，</a:t>
            </a:r>
            <a:r>
              <a:rPr lang="en-US" altLang="zh-CN" kern="0" dirty="0" err="1">
                <a:solidFill>
                  <a:schemeClr val="tx1"/>
                </a:solidFill>
                <a:effectLst/>
                <a:latin typeface="Times New Roman" panose="02020603050405020304" pitchFamily="18" charset="0"/>
                <a:ea typeface="宋体" panose="02010600030101010101" pitchFamily="2" charset="-122"/>
              </a:rPr>
              <a:t>sklearn</a:t>
            </a:r>
            <a:r>
              <a:rPr lang="zh-CN" altLang="zh-CN" kern="0" dirty="0">
                <a:solidFill>
                  <a:schemeClr val="tx1"/>
                </a:solidFill>
                <a:effectLst/>
                <a:latin typeface="Times New Roman" panose="02020603050405020304" pitchFamily="18" charset="0"/>
                <a:ea typeface="宋体" panose="02010600030101010101" pitchFamily="2" charset="-122"/>
              </a:rPr>
              <a:t>是一个</a:t>
            </a:r>
            <a:r>
              <a:rPr lang="en-US" altLang="zh-CN" kern="0" dirty="0">
                <a:solidFill>
                  <a:schemeClr val="tx1"/>
                </a:solidFill>
                <a:effectLst/>
                <a:latin typeface="Times New Roman" panose="02020603050405020304" pitchFamily="18" charset="0"/>
                <a:ea typeface="宋体" panose="02010600030101010101" pitchFamily="2" charset="-122"/>
              </a:rPr>
              <a:t>Python</a:t>
            </a:r>
            <a:r>
              <a:rPr lang="zh-CN" altLang="zh-CN" kern="0" dirty="0">
                <a:solidFill>
                  <a:schemeClr val="tx1"/>
                </a:solidFill>
                <a:effectLst/>
                <a:latin typeface="Times New Roman" panose="02020603050405020304" pitchFamily="18" charset="0"/>
                <a:ea typeface="宋体" panose="02010600030101010101" pitchFamily="2" charset="-122"/>
              </a:rPr>
              <a:t>第三方提供的非常强力的机器学习库，它包含了从数据预处理到训练模型的各个方面。在实战使用</a:t>
            </a:r>
            <a:r>
              <a:rPr lang="en-US" altLang="zh-CN" kern="0" dirty="0">
                <a:solidFill>
                  <a:schemeClr val="tx1"/>
                </a:solidFill>
                <a:effectLst/>
                <a:latin typeface="Times New Roman" panose="02020603050405020304" pitchFamily="18" charset="0"/>
                <a:ea typeface="宋体" panose="02010600030101010101" pitchFamily="2" charset="-122"/>
              </a:rPr>
              <a:t>scikit-learn</a:t>
            </a:r>
            <a:r>
              <a:rPr lang="zh-CN" altLang="zh-CN" kern="0" dirty="0">
                <a:solidFill>
                  <a:schemeClr val="tx1"/>
                </a:solidFill>
                <a:effectLst/>
                <a:latin typeface="Times New Roman" panose="02020603050405020304" pitchFamily="18" charset="0"/>
                <a:ea typeface="宋体" panose="02010600030101010101" pitchFamily="2" charset="-122"/>
              </a:rPr>
              <a:t>中可以极大的节省我们编写代码的时间以及减少我们的代码量，使我们有更多的精力去分析数据分布，调整模型和修改超参。</a:t>
            </a:r>
            <a:endParaRPr lang="zh-CN" altLang="zh-CN" kern="100" dirty="0">
              <a:solidFill>
                <a:schemeClr val="tx1"/>
              </a:solidFill>
              <a:effectLst/>
              <a:latin typeface="Times New Roman" panose="02020603050405020304" pitchFamily="18" charset="0"/>
              <a:ea typeface="宋体" panose="02010600030101010101" pitchFamily="2" charset="-122"/>
            </a:endParaRPr>
          </a:p>
          <a:p>
            <a:pPr indent="228600" algn="l">
              <a:lnSpc>
                <a:spcPct val="150000"/>
              </a:lnSpc>
              <a:spcBef>
                <a:spcPts val="1680"/>
              </a:spcBef>
              <a:spcAft>
                <a:spcPts val="1680"/>
              </a:spcAft>
            </a:pPr>
            <a:r>
              <a:rPr lang="en-US" altLang="zh-CN" kern="0" dirty="0" err="1">
                <a:solidFill>
                  <a:schemeClr val="tx1"/>
                </a:solidFill>
                <a:effectLst/>
                <a:latin typeface="Times New Roman" panose="02020603050405020304" pitchFamily="18" charset="0"/>
                <a:ea typeface="宋体" panose="02010600030101010101" pitchFamily="2" charset="-122"/>
              </a:rPr>
              <a:t>sklearn</a:t>
            </a:r>
            <a:r>
              <a:rPr lang="zh-CN" altLang="zh-CN" kern="0" dirty="0">
                <a:solidFill>
                  <a:schemeClr val="tx1"/>
                </a:solidFill>
                <a:effectLst/>
                <a:latin typeface="Times New Roman" panose="02020603050405020304" pitchFamily="18" charset="0"/>
                <a:ea typeface="宋体" panose="02010600030101010101" pitchFamily="2" charset="-122"/>
              </a:rPr>
              <a:t>拥有可以用于监督和无监督学习的方法，一般来说监督学习使用的更多。</a:t>
            </a:r>
            <a:r>
              <a:rPr lang="en-US" altLang="zh-CN" kern="0" dirty="0" err="1">
                <a:solidFill>
                  <a:schemeClr val="tx1"/>
                </a:solidFill>
                <a:effectLst/>
                <a:latin typeface="Times New Roman" panose="02020603050405020304" pitchFamily="18" charset="0"/>
                <a:ea typeface="宋体" panose="02010600030101010101" pitchFamily="2" charset="-122"/>
              </a:rPr>
              <a:t>sklearn</a:t>
            </a:r>
            <a:r>
              <a:rPr lang="zh-CN" altLang="zh-CN" kern="0" dirty="0">
                <a:solidFill>
                  <a:schemeClr val="tx1"/>
                </a:solidFill>
                <a:effectLst/>
                <a:latin typeface="Times New Roman" panose="02020603050405020304" pitchFamily="18" charset="0"/>
                <a:ea typeface="宋体" panose="02010600030101010101" pitchFamily="2" charset="-122"/>
              </a:rPr>
              <a:t>中的大部分函数可以归为估计器</a:t>
            </a:r>
            <a:r>
              <a:rPr lang="en-US" altLang="zh-CN" kern="0" dirty="0">
                <a:solidFill>
                  <a:schemeClr val="tx1"/>
                </a:solidFill>
                <a:effectLst/>
                <a:latin typeface="Times New Roman" panose="02020603050405020304" pitchFamily="18" charset="0"/>
                <a:ea typeface="宋体" panose="02010600030101010101" pitchFamily="2" charset="-122"/>
              </a:rPr>
              <a:t>(Estimator)</a:t>
            </a:r>
            <a:r>
              <a:rPr lang="zh-CN" altLang="zh-CN" kern="0" dirty="0">
                <a:solidFill>
                  <a:schemeClr val="tx1"/>
                </a:solidFill>
                <a:effectLst/>
                <a:latin typeface="Times New Roman" panose="02020603050405020304" pitchFamily="18" charset="0"/>
                <a:ea typeface="宋体" panose="02010600030101010101" pitchFamily="2" charset="-122"/>
              </a:rPr>
              <a:t>和转化器</a:t>
            </a:r>
            <a:r>
              <a:rPr lang="en-US" altLang="zh-CN" kern="0" dirty="0">
                <a:solidFill>
                  <a:schemeClr val="tx1"/>
                </a:solidFill>
                <a:effectLst/>
                <a:latin typeface="Times New Roman" panose="02020603050405020304" pitchFamily="18" charset="0"/>
                <a:ea typeface="宋体" panose="02010600030101010101" pitchFamily="2" charset="-122"/>
              </a:rPr>
              <a:t>(Transformer)</a:t>
            </a:r>
            <a:r>
              <a:rPr lang="zh-CN" altLang="zh-CN" kern="0" dirty="0">
                <a:solidFill>
                  <a:schemeClr val="tx1"/>
                </a:solidFill>
                <a:effectLst/>
                <a:latin typeface="Times New Roman" panose="02020603050405020304" pitchFamily="18" charset="0"/>
                <a:ea typeface="宋体" panose="02010600030101010101" pitchFamily="2" charset="-122"/>
              </a:rPr>
              <a:t>两类。</a:t>
            </a:r>
            <a:endParaRPr lang="zh-CN" altLang="zh-CN" kern="100" dirty="0">
              <a:solidFill>
                <a:schemeClr val="tx1"/>
              </a:solidFill>
              <a:effectLst/>
              <a:latin typeface="Times New Roman" panose="02020603050405020304" pitchFamily="18" charset="0"/>
              <a:ea typeface="宋体" panose="02010600030101010101" pitchFamily="2" charset="-122"/>
            </a:endParaRPr>
          </a:p>
          <a:p>
            <a:pPr marL="342900" lvl="0" indent="-342900" algn="l">
              <a:lnSpc>
                <a:spcPct val="150000"/>
              </a:lnSpc>
              <a:buSzPts val="1000"/>
              <a:buFont typeface="Symbol" pitchFamily="2" charset="2"/>
              <a:buChar char=""/>
              <a:tabLst>
                <a:tab pos="457200" algn="l"/>
              </a:tabLst>
            </a:pPr>
            <a:r>
              <a:rPr lang="zh-CN" altLang="zh-CN" kern="0" dirty="0">
                <a:solidFill>
                  <a:schemeClr val="tx1"/>
                </a:solidFill>
                <a:effectLst/>
                <a:latin typeface="Times New Roman" panose="02020603050405020304" pitchFamily="18" charset="0"/>
                <a:ea typeface="宋体" panose="02010600030101010101" pitchFamily="2" charset="-122"/>
              </a:rPr>
              <a:t>估计器</a:t>
            </a:r>
            <a:r>
              <a:rPr lang="en-US" altLang="zh-CN" kern="0" dirty="0">
                <a:solidFill>
                  <a:schemeClr val="tx1"/>
                </a:solidFill>
                <a:effectLst/>
                <a:latin typeface="Times New Roman" panose="02020603050405020304" pitchFamily="18" charset="0"/>
                <a:ea typeface="宋体" panose="02010600030101010101" pitchFamily="2" charset="-122"/>
              </a:rPr>
              <a:t>(Estimator)</a:t>
            </a:r>
            <a:r>
              <a:rPr lang="zh-CN" altLang="zh-CN" kern="0" dirty="0">
                <a:solidFill>
                  <a:schemeClr val="tx1"/>
                </a:solidFill>
                <a:effectLst/>
                <a:latin typeface="Times New Roman" panose="02020603050405020304" pitchFamily="18" charset="0"/>
                <a:ea typeface="宋体" panose="02010600030101010101" pitchFamily="2" charset="-122"/>
              </a:rPr>
              <a:t>其实就是模型，它用于对数据的预测或回归。基本上估计器都会有以下几个方法：</a:t>
            </a:r>
            <a:endParaRPr lang="zh-CN" altLang="zh-CN" kern="100" dirty="0">
              <a:solidFill>
                <a:schemeClr val="tx1"/>
              </a:solidFill>
              <a:effectLst/>
              <a:latin typeface="Times New Roman" panose="02020603050405020304" pitchFamily="18" charset="0"/>
              <a:ea typeface="宋体" panose="02010600030101010101" pitchFamily="2" charset="-122"/>
            </a:endParaRPr>
          </a:p>
          <a:p>
            <a:pPr indent="228600" algn="l">
              <a:lnSpc>
                <a:spcPct val="150000"/>
              </a:lnSpc>
              <a:spcBef>
                <a:spcPts val="1680"/>
              </a:spcBef>
              <a:spcAft>
                <a:spcPts val="1680"/>
              </a:spcAft>
            </a:pPr>
            <a:r>
              <a:rPr lang="en-US" altLang="zh-CN" kern="0" dirty="0">
                <a:solidFill>
                  <a:schemeClr val="tx1"/>
                </a:solidFill>
                <a:effectLst/>
                <a:latin typeface="Times New Roman" panose="02020603050405020304" pitchFamily="18" charset="0"/>
                <a:ea typeface="宋体" panose="02010600030101010101" pitchFamily="2" charset="-122"/>
              </a:rPr>
              <a:t>fit(</a:t>
            </a:r>
            <a:r>
              <a:rPr lang="en-US" altLang="zh-CN" kern="0" dirty="0" err="1">
                <a:solidFill>
                  <a:schemeClr val="tx1"/>
                </a:solidFill>
                <a:effectLst/>
                <a:latin typeface="Times New Roman" panose="02020603050405020304" pitchFamily="18" charset="0"/>
                <a:ea typeface="宋体" panose="02010600030101010101" pitchFamily="2" charset="-122"/>
              </a:rPr>
              <a:t>x,y</a:t>
            </a:r>
            <a:r>
              <a:rPr lang="en-US" altLang="zh-CN" kern="0" dirty="0">
                <a:solidFill>
                  <a:schemeClr val="tx1"/>
                </a:solidFill>
                <a:effectLst/>
                <a:latin typeface="Times New Roman" panose="02020603050405020304" pitchFamily="18" charset="0"/>
                <a:ea typeface="宋体" panose="02010600030101010101" pitchFamily="2" charset="-122"/>
              </a:rPr>
              <a:t>):</a:t>
            </a:r>
            <a:r>
              <a:rPr lang="zh-CN" altLang="zh-CN" kern="0" dirty="0">
                <a:solidFill>
                  <a:schemeClr val="tx1"/>
                </a:solidFill>
                <a:effectLst/>
                <a:latin typeface="Times New Roman" panose="02020603050405020304" pitchFamily="18" charset="0"/>
                <a:ea typeface="宋体" panose="02010600030101010101" pitchFamily="2" charset="-122"/>
              </a:rPr>
              <a:t>传入数据以及标签即可训练模型，训练的时间和参数设置，数据集大小以及数据本身的特点有关</a:t>
            </a:r>
            <a:endParaRPr lang="zh-CN" altLang="zh-CN" kern="100" dirty="0">
              <a:solidFill>
                <a:schemeClr val="tx1"/>
              </a:solidFill>
              <a:effectLst/>
              <a:latin typeface="Times New Roman" panose="02020603050405020304" pitchFamily="18" charset="0"/>
              <a:ea typeface="宋体" panose="02010600030101010101" pitchFamily="2" charset="-122"/>
            </a:endParaRPr>
          </a:p>
          <a:p>
            <a:pPr indent="228600" algn="l">
              <a:lnSpc>
                <a:spcPct val="150000"/>
              </a:lnSpc>
              <a:spcBef>
                <a:spcPts val="1680"/>
              </a:spcBef>
              <a:spcAft>
                <a:spcPts val="1680"/>
              </a:spcAft>
            </a:pPr>
            <a:r>
              <a:rPr lang="en-US" altLang="zh-CN" kern="0" dirty="0">
                <a:solidFill>
                  <a:schemeClr val="tx1"/>
                </a:solidFill>
                <a:effectLst/>
                <a:latin typeface="Times New Roman" panose="02020603050405020304" pitchFamily="18" charset="0"/>
                <a:ea typeface="宋体" panose="02010600030101010101" pitchFamily="2" charset="-122"/>
              </a:rPr>
              <a:t>score(</a:t>
            </a:r>
            <a:r>
              <a:rPr lang="en-US" altLang="zh-CN" kern="0" dirty="0" err="1">
                <a:solidFill>
                  <a:schemeClr val="tx1"/>
                </a:solidFill>
                <a:effectLst/>
                <a:latin typeface="Times New Roman" panose="02020603050405020304" pitchFamily="18" charset="0"/>
                <a:ea typeface="宋体" panose="02010600030101010101" pitchFamily="2" charset="-122"/>
              </a:rPr>
              <a:t>x,y</a:t>
            </a:r>
            <a:r>
              <a:rPr lang="en-US" altLang="zh-CN" kern="0" dirty="0">
                <a:solidFill>
                  <a:schemeClr val="tx1"/>
                </a:solidFill>
                <a:effectLst/>
                <a:latin typeface="Times New Roman" panose="02020603050405020304" pitchFamily="18" charset="0"/>
                <a:ea typeface="宋体" panose="02010600030101010101" pitchFamily="2" charset="-122"/>
              </a:rPr>
              <a:t>)</a:t>
            </a:r>
            <a:r>
              <a:rPr lang="zh-CN" altLang="zh-CN" kern="0" dirty="0">
                <a:solidFill>
                  <a:schemeClr val="tx1"/>
                </a:solidFill>
                <a:effectLst/>
                <a:latin typeface="Times New Roman" panose="02020603050405020304" pitchFamily="18" charset="0"/>
                <a:ea typeface="宋体" panose="02010600030101010101" pitchFamily="2" charset="-122"/>
              </a:rPr>
              <a:t>用于对模型的正确率进行评分</a:t>
            </a:r>
            <a:r>
              <a:rPr lang="en-US" altLang="zh-CN" kern="0" dirty="0">
                <a:solidFill>
                  <a:schemeClr val="tx1"/>
                </a:solidFill>
                <a:effectLst/>
                <a:latin typeface="Times New Roman" panose="02020603050405020304" pitchFamily="18" charset="0"/>
                <a:ea typeface="宋体" panose="02010600030101010101" pitchFamily="2" charset="-122"/>
              </a:rPr>
              <a:t>(</a:t>
            </a:r>
            <a:r>
              <a:rPr lang="zh-CN" altLang="zh-CN" kern="0" dirty="0">
                <a:solidFill>
                  <a:schemeClr val="tx1"/>
                </a:solidFill>
                <a:effectLst/>
                <a:latin typeface="Times New Roman" panose="02020603050405020304" pitchFamily="18" charset="0"/>
                <a:ea typeface="宋体" panose="02010600030101010101" pitchFamily="2" charset="-122"/>
              </a:rPr>
              <a:t>范围</a:t>
            </a:r>
            <a:r>
              <a:rPr lang="en-US" altLang="zh-CN" kern="0" dirty="0">
                <a:solidFill>
                  <a:schemeClr val="tx1"/>
                </a:solidFill>
                <a:effectLst/>
                <a:latin typeface="Times New Roman" panose="02020603050405020304" pitchFamily="18" charset="0"/>
                <a:ea typeface="宋体" panose="02010600030101010101" pitchFamily="2" charset="-122"/>
              </a:rPr>
              <a:t>0-1)</a:t>
            </a:r>
            <a:r>
              <a:rPr lang="zh-CN" altLang="zh-CN" kern="0" dirty="0">
                <a:solidFill>
                  <a:schemeClr val="tx1"/>
                </a:solidFill>
                <a:effectLst/>
                <a:latin typeface="Times New Roman" panose="02020603050405020304" pitchFamily="18" charset="0"/>
                <a:ea typeface="宋体" panose="02010600030101010101" pitchFamily="2" charset="-122"/>
              </a:rPr>
              <a:t>。但由于对在不同的问题下，评判模型优劣的的标准不限于简单的正确率，可能还包括召回率或者是查准率等其他的指标，特别是对于类别失衡的样本，准确率并不能很好的评估模型的优劣，因此在对模型进行评估时，不要轻易的被</a:t>
            </a:r>
            <a:r>
              <a:rPr lang="en-US" altLang="zh-CN" kern="0" dirty="0">
                <a:solidFill>
                  <a:schemeClr val="tx1"/>
                </a:solidFill>
                <a:effectLst/>
                <a:latin typeface="Times New Roman" panose="02020603050405020304" pitchFamily="18" charset="0"/>
                <a:ea typeface="宋体" panose="02010600030101010101" pitchFamily="2" charset="-122"/>
              </a:rPr>
              <a:t>score</a:t>
            </a:r>
            <a:r>
              <a:rPr lang="zh-CN" altLang="zh-CN" kern="0" dirty="0">
                <a:solidFill>
                  <a:schemeClr val="tx1"/>
                </a:solidFill>
                <a:effectLst/>
                <a:latin typeface="Times New Roman" panose="02020603050405020304" pitchFamily="18" charset="0"/>
                <a:ea typeface="宋体" panose="02010600030101010101" pitchFamily="2" charset="-122"/>
              </a:rPr>
              <a:t>的得分蒙蔽。</a:t>
            </a:r>
            <a:endParaRPr lang="zh-CN" altLang="zh-CN" kern="100" dirty="0">
              <a:solidFill>
                <a:schemeClr val="tx1"/>
              </a:solidFill>
              <a:effectLst/>
              <a:latin typeface="Times New Roman" panose="02020603050405020304" pitchFamily="18" charset="0"/>
              <a:ea typeface="宋体" panose="02010600030101010101" pitchFamily="2" charset="-122"/>
            </a:endParaRPr>
          </a:p>
          <a:p>
            <a:pPr lvl="0" algn="l">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050760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49"/>
            <a:ext cx="21526500" cy="11691851"/>
          </a:xfrm>
        </p:spPr>
        <p:txBody>
          <a:bodyPr>
            <a:normAutofit/>
          </a:bodyPr>
          <a:lstStyle/>
          <a:p>
            <a:pPr algn="just">
              <a:lnSpc>
                <a:spcPct val="173000"/>
              </a:lnSpc>
              <a:spcBef>
                <a:spcPts val="1300"/>
              </a:spcBef>
              <a:spcAft>
                <a:spcPts val="1300"/>
              </a:spcAft>
            </a:pPr>
            <a:r>
              <a:rPr lang="en-US"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 </a:t>
            </a:r>
            <a:r>
              <a:rPr lang="zh-CN"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回归模型</a:t>
            </a:r>
            <a:endParaRPr lang="zh-CN"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b="0" kern="100" dirty="0">
                <a:solidFill>
                  <a:schemeClr val="tx1"/>
                </a:solidFill>
                <a:effectLst/>
                <a:latin typeface="Times New Roman" panose="02020603050405020304" pitchFamily="18" charset="0"/>
                <a:ea typeface="宋体" panose="02010600030101010101" pitchFamily="2" charset="-122"/>
              </a:rPr>
              <a:t>2.1.3</a:t>
            </a:r>
            <a:r>
              <a:rPr lang="zh-CN" altLang="zh-CN" b="0" kern="100" dirty="0">
                <a:solidFill>
                  <a:schemeClr val="tx1"/>
                </a:solidFill>
                <a:effectLst/>
                <a:latin typeface="Times New Roman" panose="02020603050405020304" pitchFamily="18" charset="0"/>
                <a:ea typeface="宋体" panose="02010600030101010101" pitchFamily="2" charset="-122"/>
              </a:rPr>
              <a:t>使用机器学习模块构建线性回归模型</a:t>
            </a:r>
            <a:endParaRPr lang="zh-CN" altLang="zh-CN" b="1" kern="100" dirty="0">
              <a:solidFill>
                <a:schemeClr val="tx1"/>
              </a:solidFill>
              <a:effectLst/>
              <a:latin typeface="Times New Roman" panose="02020603050405020304" pitchFamily="18" charset="0"/>
              <a:ea typeface="宋体" panose="02010600030101010101" pitchFamily="2" charset="-122"/>
            </a:endParaRPr>
          </a:p>
          <a:p>
            <a:pPr indent="228600" algn="l">
              <a:lnSpc>
                <a:spcPct val="150000"/>
              </a:lnSpc>
              <a:spcBef>
                <a:spcPts val="1680"/>
              </a:spcBef>
              <a:spcAft>
                <a:spcPts val="1680"/>
              </a:spcAft>
            </a:pPr>
            <a:r>
              <a:rPr lang="en-US" altLang="zh-CN" kern="0" dirty="0">
                <a:solidFill>
                  <a:schemeClr val="tx1"/>
                </a:solidFill>
                <a:effectLst/>
                <a:latin typeface="Times New Roman" panose="02020603050405020304" pitchFamily="18" charset="0"/>
                <a:ea typeface="宋体" panose="02010600030101010101" pitchFamily="2" charset="-122"/>
              </a:rPr>
              <a:t>predict(x)</a:t>
            </a:r>
            <a:r>
              <a:rPr lang="zh-CN" altLang="zh-CN" kern="0" dirty="0">
                <a:solidFill>
                  <a:schemeClr val="tx1"/>
                </a:solidFill>
                <a:effectLst/>
                <a:latin typeface="Times New Roman" panose="02020603050405020304" pitchFamily="18" charset="0"/>
                <a:ea typeface="宋体" panose="02010600030101010101" pitchFamily="2" charset="-122"/>
              </a:rPr>
              <a:t>用于对数据的预测，它接受输入，并输出预测标签，输出的格式为</a:t>
            </a:r>
            <a:r>
              <a:rPr lang="en-US" altLang="zh-CN" kern="0" dirty="0" err="1">
                <a:solidFill>
                  <a:schemeClr val="tx1"/>
                </a:solidFill>
                <a:effectLst/>
                <a:latin typeface="Times New Roman" panose="02020603050405020304" pitchFamily="18" charset="0"/>
                <a:ea typeface="宋体" panose="02010600030101010101" pitchFamily="2" charset="-122"/>
              </a:rPr>
              <a:t>numpy</a:t>
            </a:r>
            <a:r>
              <a:rPr lang="zh-CN" altLang="zh-CN" kern="0" dirty="0">
                <a:solidFill>
                  <a:schemeClr val="tx1"/>
                </a:solidFill>
                <a:effectLst/>
                <a:latin typeface="Times New Roman" panose="02020603050405020304" pitchFamily="18" charset="0"/>
                <a:ea typeface="宋体" panose="02010600030101010101" pitchFamily="2" charset="-122"/>
              </a:rPr>
              <a:t>数组。我们通常使用这个方法返回测试的结果，再将这个结果用于评估模型。</a:t>
            </a:r>
            <a:endParaRPr lang="zh-CN" altLang="zh-CN" kern="100" dirty="0">
              <a:solidFill>
                <a:schemeClr val="tx1"/>
              </a:solidFill>
              <a:effectLst/>
              <a:latin typeface="Times New Roman" panose="02020603050405020304" pitchFamily="18" charset="0"/>
              <a:ea typeface="宋体" panose="02010600030101010101" pitchFamily="2" charset="-122"/>
            </a:endParaRPr>
          </a:p>
          <a:p>
            <a:pPr marL="342900" lvl="0" indent="-342900" algn="l">
              <a:lnSpc>
                <a:spcPct val="150000"/>
              </a:lnSpc>
              <a:buSzPts val="1000"/>
              <a:buFont typeface="Symbol" pitchFamily="2" charset="2"/>
              <a:buChar char=""/>
              <a:tabLst>
                <a:tab pos="457200" algn="l"/>
              </a:tabLst>
            </a:pPr>
            <a:r>
              <a:rPr lang="zh-CN" altLang="zh-CN" kern="0" dirty="0">
                <a:solidFill>
                  <a:schemeClr val="tx1"/>
                </a:solidFill>
                <a:effectLst/>
                <a:latin typeface="Times New Roman" panose="02020603050405020304" pitchFamily="18" charset="0"/>
                <a:ea typeface="宋体" panose="02010600030101010101" pitchFamily="2" charset="-122"/>
              </a:rPr>
              <a:t>转化器</a:t>
            </a:r>
            <a:r>
              <a:rPr lang="en-US" altLang="zh-CN" kern="0" dirty="0">
                <a:solidFill>
                  <a:schemeClr val="tx1"/>
                </a:solidFill>
                <a:effectLst/>
                <a:latin typeface="Times New Roman" panose="02020603050405020304" pitchFamily="18" charset="0"/>
                <a:ea typeface="宋体" panose="02010600030101010101" pitchFamily="2" charset="-122"/>
              </a:rPr>
              <a:t>(Transformer)</a:t>
            </a:r>
            <a:r>
              <a:rPr lang="zh-CN" altLang="zh-CN" kern="0" dirty="0">
                <a:solidFill>
                  <a:schemeClr val="tx1"/>
                </a:solidFill>
                <a:effectLst/>
                <a:latin typeface="Times New Roman" panose="02020603050405020304" pitchFamily="18" charset="0"/>
                <a:ea typeface="宋体" panose="02010600030101010101" pitchFamily="2" charset="-122"/>
              </a:rPr>
              <a:t>用于对数据的处理，例如标准化、降维以及特征选择等等。同与估计器的使用方法类似</a:t>
            </a:r>
            <a:r>
              <a:rPr lang="en-US" altLang="zh-CN" kern="0" dirty="0">
                <a:solidFill>
                  <a:schemeClr val="tx1"/>
                </a:solidFill>
                <a:effectLst/>
                <a:latin typeface="Times New Roman" panose="02020603050405020304" pitchFamily="18" charset="0"/>
                <a:ea typeface="宋体" panose="02010600030101010101" pitchFamily="2" charset="-122"/>
              </a:rPr>
              <a:t>:</a:t>
            </a:r>
            <a:endParaRPr lang="zh-CN" altLang="zh-CN" kern="100" dirty="0">
              <a:solidFill>
                <a:schemeClr val="tx1"/>
              </a:solidFill>
              <a:effectLst/>
              <a:latin typeface="Times New Roman" panose="02020603050405020304" pitchFamily="18" charset="0"/>
              <a:ea typeface="宋体" panose="02010600030101010101" pitchFamily="2" charset="-122"/>
            </a:endParaRPr>
          </a:p>
          <a:p>
            <a:pPr indent="228600" algn="l">
              <a:lnSpc>
                <a:spcPct val="150000"/>
              </a:lnSpc>
              <a:spcBef>
                <a:spcPts val="1680"/>
              </a:spcBef>
              <a:spcAft>
                <a:spcPts val="1680"/>
              </a:spcAft>
            </a:pPr>
            <a:r>
              <a:rPr lang="en-US" altLang="zh-CN" kern="0" dirty="0">
                <a:solidFill>
                  <a:schemeClr val="tx1"/>
                </a:solidFill>
                <a:effectLst/>
                <a:latin typeface="Times New Roman" panose="02020603050405020304" pitchFamily="18" charset="0"/>
                <a:ea typeface="宋体" panose="02010600030101010101" pitchFamily="2" charset="-122"/>
              </a:rPr>
              <a:t>fit(</a:t>
            </a:r>
            <a:r>
              <a:rPr lang="en-US" altLang="zh-CN" kern="0" dirty="0" err="1">
                <a:solidFill>
                  <a:schemeClr val="tx1"/>
                </a:solidFill>
                <a:effectLst/>
                <a:latin typeface="Times New Roman" panose="02020603050405020304" pitchFamily="18" charset="0"/>
                <a:ea typeface="宋体" panose="02010600030101010101" pitchFamily="2" charset="-122"/>
              </a:rPr>
              <a:t>x,y</a:t>
            </a:r>
            <a:r>
              <a:rPr lang="en-US" altLang="zh-CN" kern="0" dirty="0">
                <a:solidFill>
                  <a:schemeClr val="tx1"/>
                </a:solidFill>
                <a:effectLst/>
                <a:latin typeface="Times New Roman" panose="02020603050405020304" pitchFamily="18" charset="0"/>
                <a:ea typeface="宋体" panose="02010600030101010101" pitchFamily="2" charset="-122"/>
              </a:rPr>
              <a:t>):</a:t>
            </a:r>
            <a:r>
              <a:rPr lang="zh-CN" altLang="zh-CN" kern="0" dirty="0">
                <a:solidFill>
                  <a:schemeClr val="tx1"/>
                </a:solidFill>
                <a:effectLst/>
                <a:latin typeface="Times New Roman" panose="02020603050405020304" pitchFamily="18" charset="0"/>
                <a:ea typeface="宋体" panose="02010600030101010101" pitchFamily="2" charset="-122"/>
              </a:rPr>
              <a:t>该方法接受输入和标签，计算出数据变换的方式。</a:t>
            </a:r>
            <a:endParaRPr lang="zh-CN" altLang="zh-CN" kern="100" dirty="0">
              <a:solidFill>
                <a:schemeClr val="tx1"/>
              </a:solidFill>
              <a:effectLst/>
              <a:latin typeface="Times New Roman" panose="02020603050405020304" pitchFamily="18" charset="0"/>
              <a:ea typeface="宋体" panose="02010600030101010101" pitchFamily="2" charset="-122"/>
            </a:endParaRPr>
          </a:p>
          <a:p>
            <a:pPr indent="266700" algn="l">
              <a:lnSpc>
                <a:spcPct val="150000"/>
              </a:lnSpc>
              <a:spcBef>
                <a:spcPts val="1680"/>
              </a:spcBef>
              <a:spcAft>
                <a:spcPts val="1680"/>
              </a:spcAft>
            </a:pPr>
            <a:r>
              <a:rPr lang="en-US" altLang="zh-CN" kern="0" dirty="0">
                <a:solidFill>
                  <a:schemeClr val="tx1"/>
                </a:solidFill>
                <a:effectLst/>
                <a:latin typeface="Times New Roman" panose="02020603050405020304" pitchFamily="18" charset="0"/>
                <a:ea typeface="宋体" panose="02010600030101010101" pitchFamily="2" charset="-122"/>
              </a:rPr>
              <a:t>transform(x):</a:t>
            </a:r>
            <a:r>
              <a:rPr lang="zh-CN" altLang="zh-CN" kern="0" dirty="0">
                <a:solidFill>
                  <a:schemeClr val="tx1"/>
                </a:solidFill>
                <a:effectLst/>
                <a:latin typeface="Times New Roman" panose="02020603050405020304" pitchFamily="18" charset="0"/>
                <a:ea typeface="宋体" panose="02010600030101010101" pitchFamily="2" charset="-122"/>
              </a:rPr>
              <a:t>根据已经计算出的变换方式，返回对输入数据</a:t>
            </a:r>
            <a:r>
              <a:rPr lang="en-US" altLang="zh-CN" kern="0" dirty="0">
                <a:solidFill>
                  <a:schemeClr val="tx1"/>
                </a:solidFill>
                <a:effectLst/>
                <a:latin typeface="Times New Roman" panose="02020603050405020304" pitchFamily="18" charset="0"/>
                <a:ea typeface="宋体" panose="02010600030101010101" pitchFamily="2" charset="-122"/>
              </a:rPr>
              <a:t>x</a:t>
            </a:r>
            <a:r>
              <a:rPr lang="zh-CN" altLang="zh-CN" kern="0" dirty="0">
                <a:solidFill>
                  <a:schemeClr val="tx1"/>
                </a:solidFill>
                <a:effectLst/>
                <a:latin typeface="Times New Roman" panose="02020603050405020304" pitchFamily="18" charset="0"/>
                <a:ea typeface="宋体" panose="02010600030101010101" pitchFamily="2" charset="-122"/>
              </a:rPr>
              <a:t>变换后的结果（不改变</a:t>
            </a:r>
            <a:r>
              <a:rPr lang="en-US" altLang="zh-CN" kern="0" dirty="0">
                <a:solidFill>
                  <a:schemeClr val="tx1"/>
                </a:solidFill>
                <a:effectLst/>
                <a:latin typeface="Times New Roman" panose="02020603050405020304" pitchFamily="18" charset="0"/>
                <a:ea typeface="宋体" panose="02010600030101010101" pitchFamily="2" charset="-122"/>
              </a:rPr>
              <a:t>x</a:t>
            </a:r>
            <a:r>
              <a:rPr lang="zh-CN" altLang="zh-CN" kern="0" dirty="0">
                <a:solidFill>
                  <a:schemeClr val="tx1"/>
                </a:solidFill>
                <a:effectLst/>
                <a:latin typeface="Times New Roman" panose="02020603050405020304" pitchFamily="18" charset="0"/>
                <a:ea typeface="宋体" panose="02010600030101010101" pitchFamily="2" charset="-122"/>
              </a:rPr>
              <a:t>）</a:t>
            </a:r>
            <a:endParaRPr lang="zh-CN" altLang="zh-CN" kern="100" dirty="0">
              <a:solidFill>
                <a:schemeClr val="tx1"/>
              </a:solidFill>
              <a:effectLst/>
              <a:latin typeface="Times New Roman" panose="02020603050405020304" pitchFamily="18" charset="0"/>
              <a:ea typeface="宋体" panose="02010600030101010101" pitchFamily="2" charset="-122"/>
            </a:endParaRPr>
          </a:p>
          <a:p>
            <a:pPr indent="266700" algn="l">
              <a:lnSpc>
                <a:spcPct val="150000"/>
              </a:lnSpc>
              <a:spcBef>
                <a:spcPts val="1680"/>
              </a:spcBef>
              <a:spcAft>
                <a:spcPts val="1680"/>
              </a:spcAft>
            </a:pPr>
            <a:r>
              <a:rPr lang="en-US" altLang="zh-CN" kern="0" dirty="0" err="1">
                <a:solidFill>
                  <a:schemeClr val="tx1"/>
                </a:solidFill>
                <a:effectLst/>
                <a:latin typeface="Times New Roman" panose="02020603050405020304" pitchFamily="18" charset="0"/>
                <a:ea typeface="宋体" panose="02010600030101010101" pitchFamily="2" charset="-122"/>
              </a:rPr>
              <a:t>fit_transform</a:t>
            </a:r>
            <a:r>
              <a:rPr lang="en-US" altLang="zh-CN" kern="0" dirty="0">
                <a:solidFill>
                  <a:schemeClr val="tx1"/>
                </a:solidFill>
                <a:effectLst/>
                <a:latin typeface="Times New Roman" panose="02020603050405020304" pitchFamily="18" charset="0"/>
                <a:ea typeface="宋体" panose="02010600030101010101" pitchFamily="2" charset="-122"/>
              </a:rPr>
              <a:t>(</a:t>
            </a:r>
            <a:r>
              <a:rPr lang="en-US" altLang="zh-CN" kern="0" dirty="0" err="1">
                <a:solidFill>
                  <a:schemeClr val="tx1"/>
                </a:solidFill>
                <a:effectLst/>
                <a:latin typeface="Times New Roman" panose="02020603050405020304" pitchFamily="18" charset="0"/>
                <a:ea typeface="宋体" panose="02010600030101010101" pitchFamily="2" charset="-122"/>
              </a:rPr>
              <a:t>x,y</a:t>
            </a:r>
            <a:r>
              <a:rPr lang="en-US" altLang="zh-CN" kern="0" dirty="0">
                <a:solidFill>
                  <a:schemeClr val="tx1"/>
                </a:solidFill>
                <a:effectLst/>
                <a:latin typeface="Times New Roman" panose="02020603050405020304" pitchFamily="18" charset="0"/>
                <a:ea typeface="宋体" panose="02010600030101010101" pitchFamily="2" charset="-122"/>
              </a:rPr>
              <a:t>) :</a:t>
            </a:r>
            <a:r>
              <a:rPr lang="zh-CN" altLang="zh-CN" kern="0" dirty="0">
                <a:solidFill>
                  <a:schemeClr val="tx1"/>
                </a:solidFill>
                <a:effectLst/>
                <a:latin typeface="Times New Roman" panose="02020603050405020304" pitchFamily="18" charset="0"/>
                <a:ea typeface="宋体" panose="02010600030101010101" pitchFamily="2" charset="-122"/>
              </a:rPr>
              <a:t>该方法在计算出数据变换方式之后对输入</a:t>
            </a:r>
            <a:r>
              <a:rPr lang="en-US" altLang="zh-CN" kern="0" dirty="0">
                <a:solidFill>
                  <a:schemeClr val="tx1"/>
                </a:solidFill>
                <a:effectLst/>
                <a:latin typeface="Times New Roman" panose="02020603050405020304" pitchFamily="18" charset="0"/>
                <a:ea typeface="宋体" panose="02010600030101010101" pitchFamily="2" charset="-122"/>
              </a:rPr>
              <a:t>x</a:t>
            </a:r>
            <a:r>
              <a:rPr lang="zh-CN" altLang="zh-CN" kern="0" dirty="0">
                <a:solidFill>
                  <a:schemeClr val="tx1"/>
                </a:solidFill>
                <a:effectLst/>
                <a:latin typeface="Times New Roman" panose="02020603050405020304" pitchFamily="18" charset="0"/>
                <a:ea typeface="宋体" panose="02010600030101010101" pitchFamily="2" charset="-122"/>
              </a:rPr>
              <a:t>就地转换。</a:t>
            </a:r>
            <a:endParaRPr lang="zh-CN" altLang="zh-CN" kern="100" dirty="0">
              <a:solidFill>
                <a:schemeClr val="tx1"/>
              </a:solidFill>
              <a:effectLst/>
              <a:latin typeface="Times New Roman" panose="02020603050405020304" pitchFamily="18" charset="0"/>
              <a:ea typeface="宋体" panose="02010600030101010101" pitchFamily="2" charset="-122"/>
            </a:endParaRPr>
          </a:p>
          <a:p>
            <a:pPr lvl="0" algn="l">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652053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3AB3B-6DA2-7DBE-6980-AF9DC8EB05A7}"/>
              </a:ext>
            </a:extLst>
          </p:cNvPr>
          <p:cNvSpPr>
            <a:spLocks noGrp="1"/>
          </p:cNvSpPr>
          <p:nvPr>
            <p:ph type="title"/>
          </p:nvPr>
        </p:nvSpPr>
        <p:spPr>
          <a:xfrm>
            <a:off x="1435100" y="500149"/>
            <a:ext cx="21526500" cy="1524000"/>
          </a:xfrm>
        </p:spPr>
        <p:txBody>
          <a:bodyPr>
            <a:normAutofit/>
          </a:bodyPr>
          <a:lstStyle/>
          <a:p>
            <a:pPr marL="457199" indent="-457199">
              <a:defRPr sz="8800"/>
            </a:pPr>
            <a:r>
              <a:rPr lang="zh-CN" altLang="zh-CN" sz="8800" dirty="0">
                <a:effectLst/>
                <a:latin typeface="Times New Roman" panose="02020603050405020304" pitchFamily="18" charset="0"/>
                <a:ea typeface="宋体" panose="02010600030101010101" pitchFamily="2" charset="-122"/>
                <a:cs typeface="Times New Roman" panose="02020603050405020304" pitchFamily="18" charset="0"/>
              </a:rPr>
              <a:t>机器学习方法原理和方案</a:t>
            </a:r>
            <a:r>
              <a:rPr lang="zh-CN" altLang="zh-CN" sz="8800" dirty="0">
                <a:effectLst/>
              </a:rPr>
              <a:t> </a:t>
            </a:r>
            <a:endParaRPr lang="zh-CN" altLang="en-US" sz="8800" dirty="0"/>
          </a:p>
        </p:txBody>
      </p:sp>
      <p:sp>
        <p:nvSpPr>
          <p:cNvPr id="4" name="文本占位符 3">
            <a:extLst>
              <a:ext uri="{FF2B5EF4-FFF2-40B4-BE49-F238E27FC236}">
                <a16:creationId xmlns:a16="http://schemas.microsoft.com/office/drawing/2014/main" id="{B7F85494-F11A-38B5-4E3C-B1C5F65DC14D}"/>
              </a:ext>
            </a:extLst>
          </p:cNvPr>
          <p:cNvSpPr>
            <a:spLocks noGrp="1"/>
          </p:cNvSpPr>
          <p:nvPr>
            <p:ph type="body" sz="quarter" idx="1"/>
          </p:nvPr>
        </p:nvSpPr>
        <p:spPr>
          <a:xfrm>
            <a:off x="1428750" y="2024150"/>
            <a:ext cx="8214014" cy="3246120"/>
          </a:xfrm>
        </p:spPr>
        <p:txBody>
          <a:bodyPr>
            <a:normAutofit/>
          </a:bodyPr>
          <a:lstStyle/>
          <a:p>
            <a:pPr algn="just">
              <a:lnSpc>
                <a:spcPct val="173000"/>
              </a:lnSpc>
              <a:spcBef>
                <a:spcPts val="1300"/>
              </a:spcBef>
              <a:spcAft>
                <a:spcPts val="1300"/>
              </a:spcAft>
            </a:pPr>
            <a:r>
              <a:rPr lang="en-US"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 </a:t>
            </a:r>
            <a:r>
              <a:rPr lang="zh-CN" altLang="zh-CN"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回归模型</a:t>
            </a:r>
            <a:endParaRPr lang="zh-CN" altLang="zh-CN" b="1"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b="0" kern="100" dirty="0">
                <a:solidFill>
                  <a:schemeClr val="tx1"/>
                </a:solidFill>
                <a:effectLst/>
                <a:latin typeface="Times New Roman" panose="02020603050405020304" pitchFamily="18" charset="0"/>
                <a:ea typeface="宋体" panose="02010600030101010101" pitchFamily="2" charset="-122"/>
              </a:rPr>
              <a:t>2.1.3</a:t>
            </a:r>
            <a:r>
              <a:rPr lang="zh-CN" altLang="zh-CN" b="0" kern="100" dirty="0">
                <a:solidFill>
                  <a:schemeClr val="tx1"/>
                </a:solidFill>
                <a:effectLst/>
                <a:latin typeface="Times New Roman" panose="02020603050405020304" pitchFamily="18" charset="0"/>
                <a:ea typeface="宋体" panose="02010600030101010101" pitchFamily="2" charset="-122"/>
              </a:rPr>
              <a:t>使用机器学习模块构建线性回归模型</a:t>
            </a:r>
            <a:endParaRPr lang="zh-CN" altLang="zh-CN" b="1" kern="100" dirty="0">
              <a:solidFill>
                <a:schemeClr val="tx1"/>
              </a:solidFill>
              <a:effectLst/>
              <a:latin typeface="Times New Roman" panose="02020603050405020304" pitchFamily="18" charset="0"/>
              <a:ea typeface="宋体" panose="02010600030101010101" pitchFamily="2" charset="-122"/>
            </a:endParaRPr>
          </a:p>
          <a:p>
            <a:pPr indent="266700" algn="l">
              <a:lnSpc>
                <a:spcPct val="150000"/>
              </a:lnSpc>
            </a:pPr>
            <a:r>
              <a:rPr lang="zh-CN" altLang="zh-CN" kern="0" dirty="0">
                <a:effectLst/>
                <a:latin typeface="Times New Roman" panose="02020603050405020304" pitchFamily="18" charset="0"/>
                <a:ea typeface="宋体" panose="02010600030101010101" pitchFamily="2" charset="-122"/>
                <a:cs typeface="宋体" panose="02010600030101010101" pitchFamily="2" charset="-122"/>
              </a:rPr>
              <a:t>相关代码如下：</a:t>
            </a:r>
            <a:endParaRPr lang="zh-CN" altLang="zh-CN" kern="100" dirty="0">
              <a:effectLst/>
              <a:latin typeface="Times New Roman" panose="02020603050405020304" pitchFamily="18" charset="0"/>
              <a:ea typeface="宋体" panose="02010600030101010101" pitchFamily="2" charset="-122"/>
            </a:endParaRPr>
          </a:p>
          <a:p>
            <a:pPr lvl="0" algn="l">
              <a:lnSpc>
                <a:spcPct val="150000"/>
              </a:lnSpc>
            </a:pPr>
            <a:endParaRPr lang="zh-CN" altLang="zh-CN" sz="2800" kern="100" dirty="0">
              <a:solidFill>
                <a:schemeClr val="tx1"/>
              </a:solidFill>
              <a:effectLst/>
              <a:latin typeface="Times New Roman" panose="02020603050405020304" pitchFamily="18" charset="0"/>
              <a:ea typeface="宋体" panose="02010600030101010101" pitchFamily="2" charset="-122"/>
            </a:endParaRPr>
          </a:p>
        </p:txBody>
      </p:sp>
      <p:pic>
        <p:nvPicPr>
          <p:cNvPr id="6" name="图片 5" descr="文本&#10;&#10;描述已自动生成">
            <a:extLst>
              <a:ext uri="{FF2B5EF4-FFF2-40B4-BE49-F238E27FC236}">
                <a16:creationId xmlns:a16="http://schemas.microsoft.com/office/drawing/2014/main" id="{6F1E8C83-D0A8-446E-DC49-B161615F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914" y="4667596"/>
            <a:ext cx="8725247" cy="9048404"/>
          </a:xfrm>
          <a:prstGeom prst="rect">
            <a:avLst/>
          </a:prstGeom>
        </p:spPr>
      </p:pic>
      <p:sp>
        <p:nvSpPr>
          <p:cNvPr id="7" name="文本框 6">
            <a:extLst>
              <a:ext uri="{FF2B5EF4-FFF2-40B4-BE49-F238E27FC236}">
                <a16:creationId xmlns:a16="http://schemas.microsoft.com/office/drawing/2014/main" id="{44FCDCE9-9379-8868-5145-38623482EAF9}"/>
              </a:ext>
            </a:extLst>
          </p:cNvPr>
          <p:cNvSpPr txBox="1"/>
          <p:nvPr/>
        </p:nvSpPr>
        <p:spPr>
          <a:xfrm>
            <a:off x="10909597" y="2159249"/>
            <a:ext cx="256480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rPr>
              <a:t>结果如下图：</a:t>
            </a:r>
          </a:p>
        </p:txBody>
      </p:sp>
      <p:pic>
        <p:nvPicPr>
          <p:cNvPr id="9" name="图片 8" descr="图表, 折线图, 散点图&#10;&#10;描述已自动生成">
            <a:extLst>
              <a:ext uri="{FF2B5EF4-FFF2-40B4-BE49-F238E27FC236}">
                <a16:creationId xmlns:a16="http://schemas.microsoft.com/office/drawing/2014/main" id="{263CF42F-2551-ED81-DF0F-4D13AF9B2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4940" y="3059687"/>
            <a:ext cx="9521802" cy="3939629"/>
          </a:xfrm>
          <a:prstGeom prst="rect">
            <a:avLst/>
          </a:prstGeom>
        </p:spPr>
      </p:pic>
      <p:pic>
        <p:nvPicPr>
          <p:cNvPr id="11" name="图片 10" descr="图表, 折线图&#10;&#10;描述已自动生成">
            <a:extLst>
              <a:ext uri="{FF2B5EF4-FFF2-40B4-BE49-F238E27FC236}">
                <a16:creationId xmlns:a16="http://schemas.microsoft.com/office/drawing/2014/main" id="{9A13472E-5129-40FC-365D-721AA4806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7255" y="3059687"/>
            <a:ext cx="4303988" cy="3939629"/>
          </a:xfrm>
          <a:prstGeom prst="rect">
            <a:avLst/>
          </a:prstGeom>
        </p:spPr>
      </p:pic>
      <p:pic>
        <p:nvPicPr>
          <p:cNvPr id="13" name="图片 12" descr="文本&#10;&#10;描述已自动生成">
            <a:extLst>
              <a:ext uri="{FF2B5EF4-FFF2-40B4-BE49-F238E27FC236}">
                <a16:creationId xmlns:a16="http://schemas.microsoft.com/office/drawing/2014/main" id="{8BBFA19E-9BA2-F741-C305-DDAA260A4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4940" y="8617328"/>
            <a:ext cx="14066303" cy="4077970"/>
          </a:xfrm>
          <a:prstGeom prst="rect">
            <a:avLst/>
          </a:prstGeom>
        </p:spPr>
      </p:pic>
    </p:spTree>
    <p:extLst>
      <p:ext uri="{BB962C8B-B14F-4D97-AF65-F5344CB8AC3E}">
        <p14:creationId xmlns:p14="http://schemas.microsoft.com/office/powerpoint/2010/main" val="46819035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1143</TotalTime>
  <Words>5433</Words>
  <Application>Microsoft Macintosh PowerPoint</Application>
  <PresentationFormat>自定义</PresentationFormat>
  <Paragraphs>276</Paragraphs>
  <Slides>26</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FangSong</vt:lpstr>
      <vt:lpstr>宋体</vt:lpstr>
      <vt:lpstr>Arial Unicode MS</vt:lpstr>
      <vt:lpstr>Arial</vt:lpstr>
      <vt:lpstr>Cambria</vt:lpstr>
      <vt:lpstr>Cambria Math</vt:lpstr>
      <vt:lpstr>Courier New</vt:lpstr>
      <vt:lpstr>Helvetica Neue</vt:lpstr>
      <vt:lpstr>Helvetica Neue Medium</vt:lpstr>
      <vt:lpstr>Menlo-Regular</vt:lpstr>
      <vt:lpstr>Symbol</vt:lpstr>
      <vt:lpstr>Times New Roman</vt:lpstr>
      <vt:lpstr>New_Template2</vt:lpstr>
      <vt:lpstr>机器学习课程设计答辩</vt:lpstr>
      <vt:lpstr>选题目的</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机器学习方法原理和方案 </vt:lpstr>
      <vt:lpstr>实验结果及分析</vt:lpstr>
      <vt:lpstr>PowerPoint 演示文稿</vt:lpstr>
      <vt:lpstr>PowerPoint 演示文稿</vt:lpstr>
      <vt:lpstr>PowerPoint 演示文稿</vt:lpstr>
      <vt:lpstr>PowerPoint 演示文稿</vt:lpstr>
      <vt:lpstr>谢谢老师的指导和同学们的帮助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数据结构答辩</dc:title>
  <cp:lastModifiedBy>成 孙</cp:lastModifiedBy>
  <cp:revision>32</cp:revision>
  <dcterms:modified xsi:type="dcterms:W3CDTF">2023-02-07T07:42:40Z</dcterms:modified>
</cp:coreProperties>
</file>